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19" roundtripDataSignature="AMtx7mjEUeOjGMT1NNclABWkq3XOKPoQR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2A1161BB-CD71-475B-9928-3419B6F9B7D1}">
  <a:tblStyle styleId="{2A1161BB-CD71-475B-9928-3419B6F9B7D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>
              <a:solidFill>
                <a:srgbClr val="000000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customschemas.google.com/relationships/presentationmetadata" Target="metadata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250ddb0268b_0_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8" name="Google Shape;98;g250ddb0268b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250ddb0268b_0_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4" name="Google Shape;104;g250ddb0268b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11" name="Google Shape;111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50ddb0268b_0_2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9" name="Google Shape;119;g250ddb0268b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250ddb0268b_0_26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6" name="Google Shape;126;g250ddb0268b_0_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33" name="Google Shape;133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50ddb0268b_0_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9" name="Google Shape;139;g250ddb0268b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45" name="Google Shape;145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1e4029788fa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" name="Google Shape;151;g1e4029788f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5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1e4029788fa_0_8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7" name="Google Shape;157;g1e4029788fa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  <p:sp>
        <p:nvSpPr>
          <p:cNvPr id="164" name="Google Shape;164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7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18" name="Google Shape;18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29" name="Google Shape;29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0" name="Google Shape;30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10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5" name="Google Shape;3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1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1" name="Google Shape;41;p11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12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8" name="Google Shape;48;p12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0" name="Google Shape;50;p12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4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4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6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6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6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jpg"/><Relationship Id="rId4" Type="http://schemas.openxmlformats.org/officeDocument/2006/relationships/image" Target="../media/image5.jpg"/><Relationship Id="rId5" Type="http://schemas.openxmlformats.org/officeDocument/2006/relationships/image" Target="../media/image2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Relationship Id="rId4" Type="http://schemas.openxmlformats.org/officeDocument/2006/relationships/image" Target="../media/image9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577143" y="519833"/>
            <a:ext cx="5037714" cy="56172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"/>
          <p:cNvSpPr txBox="1"/>
          <p:nvPr>
            <p:ph type="title"/>
          </p:nvPr>
        </p:nvSpPr>
        <p:spPr>
          <a:xfrm>
            <a:off x="1149825" y="4028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4400"/>
              <a:buNone/>
            </a:pPr>
            <a:r>
              <a:rPr lang="en-GB" u="sng"/>
              <a:t>Nursery</a:t>
            </a:r>
            <a:r>
              <a:rPr lang="en-GB" u="sng"/>
              <a:t> </a:t>
            </a:r>
            <a:r>
              <a:rPr lang="en-GB" u="sng"/>
              <a:t>Staffing Structure September 2025</a:t>
            </a:r>
            <a:endParaRPr/>
          </a:p>
        </p:txBody>
      </p:sp>
      <p:sp>
        <p:nvSpPr>
          <p:cNvPr id="90" name="Google Shape;90;p2"/>
          <p:cNvSpPr/>
          <p:nvPr/>
        </p:nvSpPr>
        <p:spPr>
          <a:xfrm>
            <a:off x="655092" y="4165909"/>
            <a:ext cx="12192000" cy="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r>
              <a:rPr b="0" i="0" lang="en-GB" sz="11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</a:t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45831" y="1959497"/>
            <a:ext cx="10515600" cy="615523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0" i="0" lang="en-GB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      </a:t>
            </a:r>
            <a:endParaRPr b="0" i="0" sz="2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2" name="Google Shape;92;p2"/>
          <p:cNvSpPr/>
          <p:nvPr/>
        </p:nvSpPr>
        <p:spPr>
          <a:xfrm>
            <a:off x="2138289" y="1728535"/>
            <a:ext cx="8131126" cy="492955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Early Years Lead - Mrs Nugent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Nursery Teachers</a:t>
            </a:r>
            <a:endParaRPr b="0" i="0" sz="3200" u="sng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3200" u="sng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3200" u="sng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t/>
            </a:r>
            <a:endParaRPr sz="3200" u="sng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lang="en-GB" sz="3200" u="sng">
                <a:latin typeface="Calibri"/>
                <a:ea typeface="Calibri"/>
                <a:cs typeface="Calibri"/>
                <a:sym typeface="Calibri"/>
              </a:rPr>
              <a:t>Mrs Pigg (Monday&amp;Tuesday) and Mrs Cox (Wednesday-Friday)</a:t>
            </a:r>
            <a:endParaRPr sz="3200" u="sng"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200"/>
              <a:buFont typeface="Arial"/>
              <a:buNone/>
            </a:pPr>
            <a:r>
              <a:rPr b="0" i="0" lang="en-GB" sz="3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3" name="Google Shape;93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106050" y="3212238"/>
            <a:ext cx="1304925" cy="1962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4" name="Google Shape;94;p2"/>
          <p:cNvPicPr preferRelativeResize="0"/>
          <p:nvPr/>
        </p:nvPicPr>
        <p:blipFill rotWithShape="1">
          <a:blip r:embed="rId4">
            <a:alphaModFix/>
          </a:blip>
          <a:srcRect b="13019" l="1700" r="-1700" t="182"/>
          <a:stretch/>
        </p:blipFill>
        <p:spPr>
          <a:xfrm>
            <a:off x="5989325" y="3184825"/>
            <a:ext cx="1523552" cy="1962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5" name="Google Shape;95;p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9028575" y="1548875"/>
            <a:ext cx="1397275" cy="2095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50ddb0268b_0_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Stay and Play and Meet the Teachers</a:t>
            </a:r>
            <a:endParaRPr/>
          </a:p>
        </p:txBody>
      </p:sp>
      <p:sp>
        <p:nvSpPr>
          <p:cNvPr id="101" name="Google Shape;101;g250ddb0268b_0_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Thursday 17th July 9.30am-10.30am. This is a chance to see the Nursery setting and meet the Nursery Staff. There will be a mixture of full time and part time children at this session.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You will all have a one to one session on either Wednesday 3rd or Thursday 4th September.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On Friday 5th September you will join your child for a session in Nursery and we will be having a rhyme time session and some useful </a:t>
            </a:r>
            <a:r>
              <a:rPr lang="en-GB"/>
              <a:t>information</a:t>
            </a:r>
            <a:r>
              <a:rPr lang="en-GB"/>
              <a:t> on Listening and Attention skills.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50ddb0268b_0_16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Nursery </a:t>
            </a:r>
            <a:endParaRPr/>
          </a:p>
        </p:txBody>
      </p:sp>
      <p:sp>
        <p:nvSpPr>
          <p:cNvPr id="107" name="Google Shape;107;g250ddb0268b_0_16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Main focus are the prime areas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Communication, PSED and Physical.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The children will have mini topics to find out more about the world around them.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We have key group time daily and this will either be with your child’s assigned key person or the Nursery Teacher.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946"/>
              <a:buNone/>
            </a:pPr>
            <a:r>
              <a:rPr lang="en-GB"/>
              <a:t>We have an Early Excellence approach where children lead their play and make choices about what they want to do - a variety of resources are made available and adults support their learning and play. </a:t>
            </a:r>
            <a:endParaRPr/>
          </a:p>
        </p:txBody>
      </p:sp>
      <p:pic>
        <p:nvPicPr>
          <p:cNvPr id="108" name="Google Shape;108;g250ddb0268b_0_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192228" y="110953"/>
            <a:ext cx="5414401" cy="272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7"/>
          <p:cNvSpPr txBox="1"/>
          <p:nvPr/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4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Maths and Phonics </a:t>
            </a:r>
            <a:endParaRPr sz="44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4" name="Google Shape;114;p17"/>
          <p:cNvSpPr txBox="1"/>
          <p:nvPr/>
        </p:nvSpPr>
        <p:spPr>
          <a:xfrm>
            <a:off x="838200" y="1825625"/>
            <a:ext cx="10515600" cy="46125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25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children will take part in phonics sessions </a:t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during the week with a focus on Phase 1 </a:t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We follow the Supersonic Phonic friends scheme </a:t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but we do not introduce any grapheme to phoneme correspondence in Nursery. </a:t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They will listen to stories and learn Nursery Rhymes as part of their Literacy sessions. </a:t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There are daily maths sessions that may </a:t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include number songs, counting games and </a:t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practical activities involving shape space and </a:t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measures. We follow the White Rose Maths Scheme which prepares the children for Maths in Reception.</a:t>
            </a:r>
            <a:endParaRPr sz="2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5" name="Google Shape;11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51625" y="4239000"/>
            <a:ext cx="3467100" cy="121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368794" y="185175"/>
            <a:ext cx="4267775" cy="2409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50ddb0268b_0_21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Outdoor Learning </a:t>
            </a:r>
            <a:endParaRPr/>
          </a:p>
        </p:txBody>
      </p:sp>
      <p:sp>
        <p:nvSpPr>
          <p:cNvPr id="122" name="Google Shape;122;g250ddb0268b_0_21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We use the outdoor area in all weather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conditions so and they may get muddy,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sandy or wet if they are exploring.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All children should have a waterproof coat trousers for outdoor play, and a pair of wellies. These should be a set that can be kept in Nursery as we have plenty of storage for these.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All children should also have a full change of clothes that can be kept at Nursery too.  This can be in a PE type bag and we will send it home if items need replacing. </a:t>
            </a:r>
            <a:endParaRPr/>
          </a:p>
        </p:txBody>
      </p:sp>
      <p:pic>
        <p:nvPicPr>
          <p:cNvPr id="123" name="Google Shape;123;g250ddb0268b_0_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82350" y="99975"/>
            <a:ext cx="4364275" cy="3321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250ddb0268b_0_26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What else will they need? </a:t>
            </a:r>
            <a:endParaRPr/>
          </a:p>
        </p:txBody>
      </p:sp>
      <p:sp>
        <p:nvSpPr>
          <p:cNvPr id="129" name="Google Shape;129;g250ddb0268b_0_26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 drink bottle so that they can go and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access a drink at any time. We do provide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milk and water at snack time.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 book bag - the traditional book bags are the best option as they keep books flat and don’t damage the edges. They are also much easier to store in the coat peg area.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If your child requires a bag with spare clothes or nappies daily this can be in a small PE style bag which we can store in our cloakroom area. </a:t>
            </a:r>
            <a:endParaRPr/>
          </a:p>
        </p:txBody>
      </p:sp>
      <p:pic>
        <p:nvPicPr>
          <p:cNvPr id="130" name="Google Shape;130;g250ddb0268b_0_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912922" y="462947"/>
            <a:ext cx="1332550" cy="2746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4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"/>
          <p:cNvSpPr txBox="1"/>
          <p:nvPr>
            <p:ph type="title"/>
          </p:nvPr>
        </p:nvSpPr>
        <p:spPr>
          <a:xfrm>
            <a:off x="838200" y="365125"/>
            <a:ext cx="10515600" cy="716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Staggered Starts  </a:t>
            </a:r>
            <a:endParaRPr/>
          </a:p>
        </p:txBody>
      </p:sp>
      <p:graphicFrame>
        <p:nvGraphicFramePr>
          <p:cNvPr id="136" name="Google Shape;136;p3"/>
          <p:cNvGraphicFramePr/>
          <p:nvPr/>
        </p:nvGraphicFramePr>
        <p:xfrm>
          <a:off x="640225" y="1194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{2A1161BB-CD71-475B-9928-3419B6F9B7D1}</a:tableStyleId>
              </a:tblPr>
              <a:tblGrid>
                <a:gridCol w="1860400"/>
                <a:gridCol w="1860400"/>
                <a:gridCol w="1861225"/>
                <a:gridCol w="1861225"/>
                <a:gridCol w="1861225"/>
                <a:gridCol w="1861225"/>
              </a:tblGrid>
              <a:tr h="5715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Monday 4th September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Tuesday 5th September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Wednesday 6th September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Thursday 7th September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Friday 8th September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</a:tr>
              <a:tr h="571500">
                <a:tc rowSpan="3"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Full Time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3"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NPD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3"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NPD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3"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1-1 parent meetings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3"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1-1 parent meetings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 rowSpan="3"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Stay and Play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10.00am-11.00am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71500">
                <a:tc vMerge="1"/>
                <a:tc vMerge="1"/>
                <a:tc vMerge="1"/>
                <a:tc vMerge="1"/>
                <a:tc vMerge="1"/>
                <a:tc vMerge="1"/>
              </a:tr>
              <a:tr h="100000">
                <a:tc vMerge="1"/>
                <a:tc vMerge="1"/>
                <a:tc vMerge="1"/>
                <a:tc vMerge="1"/>
                <a:tc vMerge="1"/>
                <a:tc vMerge="1"/>
              </a:tr>
              <a:tr h="5715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Monday 11th September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Tuesday 12th September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Wednesday 13th September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Thursday 14th September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Friday 15th September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  <a:solidFill>
                      <a:srgbClr val="E0E0E0"/>
                    </a:solidFill>
                  </a:tcPr>
                </a:tc>
              </a:tr>
              <a:tr h="5715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Full Time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10.15-11.45am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9.00am-11.45am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10.00am -2.30pm (stay for lunch)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9</a:t>
                      </a: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.30am -3.20pm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indent="0" lvl="0" marL="0" rtl="0" algn="l">
                        <a:lnSpc>
                          <a:spcPct val="107916"/>
                        </a:lnSpc>
                        <a:spcBef>
                          <a:spcPts val="800"/>
                        </a:spcBef>
                        <a:spcAft>
                          <a:spcPts val="800"/>
                        </a:spcAft>
                        <a:buNone/>
                      </a:pP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8.30</a:t>
                      </a:r>
                      <a:r>
                        <a:rPr lang="en-GB" sz="17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am-3.20pm </a:t>
                      </a:r>
                      <a:endParaRPr sz="170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T="91450" marB="91450" marR="91450" marL="91450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50ddb0268b_0_5"/>
          <p:cNvSpPr txBox="1"/>
          <p:nvPr>
            <p:ph type="title"/>
          </p:nvPr>
        </p:nvSpPr>
        <p:spPr>
          <a:xfrm>
            <a:off x="258875" y="416975"/>
            <a:ext cx="10884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 sz="4200"/>
              <a:t>Normal Nursery Sessions from Friday 15th September</a:t>
            </a:r>
            <a:endParaRPr/>
          </a:p>
        </p:txBody>
      </p:sp>
      <p:sp>
        <p:nvSpPr>
          <p:cNvPr id="142" name="Google Shape;142;g250ddb0268b_0_5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77500" lnSpcReduction="2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56250"/>
              <a:buNone/>
            </a:pPr>
            <a:r>
              <a:t/>
            </a:r>
            <a:endParaRPr sz="32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56250"/>
              <a:buNone/>
            </a:pPr>
            <a:r>
              <a:t/>
            </a:r>
            <a:endParaRPr sz="32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56250"/>
              <a:buNone/>
            </a:pPr>
            <a:r>
              <a:rPr lang="en-GB" sz="3200"/>
              <a:t>Doors open at 8.30am-8.35am. We will close the gate promptly at 8.35am</a:t>
            </a:r>
            <a:endParaRPr sz="3200"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56250"/>
              <a:buNone/>
            </a:pPr>
            <a:r>
              <a:t/>
            </a:r>
            <a:endParaRPr sz="3200"/>
          </a:p>
          <a:p>
            <a:pPr indent="0" lvl="0" marL="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SzPct val="56250"/>
              <a:buNone/>
            </a:pPr>
            <a:r>
              <a:rPr lang="en-GB" sz="3200"/>
              <a:t>They have a 50 </a:t>
            </a:r>
            <a:r>
              <a:rPr lang="en-GB" sz="3200"/>
              <a:t>minute lunch break from 11.30-12.20 - you can book a school lunch for £2.00 a day through Parentpay or they can have a packed lunch. </a:t>
            </a:r>
            <a:endParaRPr sz="32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56250"/>
              <a:buNone/>
            </a:pPr>
            <a:r>
              <a:t/>
            </a:r>
            <a:endParaRPr sz="32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56250"/>
              <a:buNone/>
            </a:pPr>
            <a:r>
              <a:rPr lang="en-GB" sz="3200"/>
              <a:t>The afternoon session finishes at 3.20pm.</a:t>
            </a:r>
            <a:endParaRPr sz="3200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285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285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285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</a:pPr>
            <a:r>
              <a:rPr lang="en-GB"/>
              <a:t>Nursery Snack</a:t>
            </a:r>
            <a:endParaRPr/>
          </a:p>
        </p:txBody>
      </p:sp>
      <p:sp>
        <p:nvSpPr>
          <p:cNvPr id="148" name="Google Shape;148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228600" lvl="0" marL="22860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This is a big part of our Nursery day as it allows children to try new foods, learn new skills and be more independent. It is a really social time for the children. </a:t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  <a:p>
            <a:pPr indent="-2286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</a:pPr>
            <a:r>
              <a:rPr lang="en-GB"/>
              <a:t>We provide the snack at the cost of  £1 per week. This is payed through our ParentPay app. The payment will be set for the term. We will also use the monies collected to provide cooking opportunities.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-50800" lvl="0" marL="22860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1e4029788fa_0_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Uniform</a:t>
            </a:r>
            <a:endParaRPr/>
          </a:p>
        </p:txBody>
      </p:sp>
      <p:sp>
        <p:nvSpPr>
          <p:cNvPr id="154" name="Google Shape;154;g1e4029788fa_0_0"/>
          <p:cNvSpPr txBox="1"/>
          <p:nvPr>
            <p:ph idx="1" type="body"/>
          </p:nvPr>
        </p:nvSpPr>
        <p:spPr>
          <a:xfrm>
            <a:off x="838200" y="1825625"/>
            <a:ext cx="10515600" cy="4351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Comfort and independence are key.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Jogging bottoms and leggings are more practical that tailored trousers or skirts/dresses. They spend a lot of time on the floor and being busy.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White Polo shirt and grey jumper. You can purchase these with the school logo if you wish </a:t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ts val="1800"/>
              <a:buNone/>
            </a:pPr>
            <a:r>
              <a:rPr lang="en-GB"/>
              <a:t>All children must also have waterproof clothing and wellie boots. 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8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1e4029788fa_0_80"/>
          <p:cNvSpPr txBox="1"/>
          <p:nvPr>
            <p:ph type="title"/>
          </p:nvPr>
        </p:nvSpPr>
        <p:spPr>
          <a:xfrm>
            <a:off x="838200" y="365125"/>
            <a:ext cx="10515600" cy="1325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en-GB"/>
              <a:t>Uniform </a:t>
            </a:r>
            <a:endParaRPr/>
          </a:p>
        </p:txBody>
      </p:sp>
      <p:sp>
        <p:nvSpPr>
          <p:cNvPr id="160" name="Google Shape;160;g1e4029788fa_0_80"/>
          <p:cNvSpPr txBox="1"/>
          <p:nvPr>
            <p:ph idx="1" type="body"/>
          </p:nvPr>
        </p:nvSpPr>
        <p:spPr>
          <a:xfrm>
            <a:off x="838200" y="1825625"/>
            <a:ext cx="4648200" cy="42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85000" lnSpcReduction="10000"/>
          </a:bodyPr>
          <a:lstStyle/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rPr lang="en-GB" sz="3272"/>
              <a:t>The Uniform shop can be found on Timberlog lane - details in your booklet. </a:t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t/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rPr lang="en-GB" sz="3272"/>
              <a:t>There is also the Laindon School Uniform Bank. </a:t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t/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64720"/>
              <a:buNone/>
            </a:pPr>
            <a:r>
              <a:rPr lang="en-GB" sz="3272"/>
              <a:t>We cannot promise uniform will stay clean as learning is a messy business sometimes!</a:t>
            </a:r>
            <a:endParaRPr sz="3272"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75630"/>
              <a:buNone/>
            </a:pPr>
            <a:r>
              <a:t/>
            </a:r>
            <a:endParaRPr/>
          </a:p>
          <a:p>
            <a:pPr indent="0" lvl="0" marL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75630"/>
              <a:buNone/>
            </a:pPr>
            <a:r>
              <a:t/>
            </a:r>
            <a:endParaRPr/>
          </a:p>
        </p:txBody>
      </p:sp>
      <p:pic>
        <p:nvPicPr>
          <p:cNvPr id="161" name="Google Shape;161;g1e4029788fa_0_8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07325" y="-88425"/>
            <a:ext cx="5966649" cy="7963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6" name="Google Shape;166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52400" y="152400"/>
            <a:ext cx="11490540" cy="6553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2022-06-14T20:48:48Z</dcterms:created>
  <dc:creator>user</dc:creator>
</cp:coreProperties>
</file>