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0" roundtripDataSignature="AMtx7mg8ELv/7N/BczMPVSm9yZMOj/e5+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08e7e433f6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08e7e433f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0a7828ca8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30a7828ca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08e7e433f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08e7e433f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0a7828ca86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0a7828ca8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8e01ddbc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8e01ddbcc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sp>
        <p:nvSpPr>
          <p:cNvPr id="24" name="Google Shape;2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7" name="Shape 27"/>
        <p:cNvGrpSpPr/>
        <p:nvPr/>
      </p:nvGrpSpPr>
      <p:grpSpPr>
        <a:xfrm>
          <a:off x="0" y="0"/>
          <a:ext cx="0" cy="0"/>
          <a:chOff x="0" y="0"/>
          <a:chExt cx="0" cy="0"/>
        </a:xfrm>
      </p:grpSpPr>
      <p:sp>
        <p:nvSpPr>
          <p:cNvPr id="28" name="Google Shape;28;p1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0" name="Google Shape;30;p1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1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2" name="Google Shape;32;p1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sp>
        <p:nvSpPr>
          <p:cNvPr id="37" name="Google Shape;37;p1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9" name="Google Shape;39;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1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1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0"/>
          <p:cNvSpPr/>
          <p:nvPr>
            <p:ph idx="2" type="pic"/>
          </p:nvPr>
        </p:nvSpPr>
        <p:spPr>
          <a:xfrm>
            <a:off x="5183188" y="987425"/>
            <a:ext cx="6172200" cy="4873625"/>
          </a:xfrm>
          <a:prstGeom prst="rect">
            <a:avLst/>
          </a:prstGeom>
          <a:noFill/>
          <a:ln>
            <a:noFill/>
          </a:ln>
        </p:spPr>
      </p:sp>
      <p:sp>
        <p:nvSpPr>
          <p:cNvPr id="64" name="Google Shape;64;p2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youtube.com/watch?v=Z2A6Ca_HZUQ"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hyperlink" Target="https://www.tlc-essex.info/development-theme/literacy/" TargetMode="External"/><Relationship Id="rId4" Type="http://schemas.openxmlformats.org/officeDocument/2006/relationships/image" Target="../media/image10.jp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9.jpg"/><Relationship Id="rId5"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www.youtube.com/watch?v=K6qpaMrpits" TargetMode="External"/><Relationship Id="rId4" Type="http://schemas.openxmlformats.org/officeDocument/2006/relationships/hyperlink" Target="https://www.youtube.com/watch?v=Tlp7sAcP9B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hyperlink" Target="https://www.youtube.com/watch?v=TKJcDQNmumo" TargetMode="External"/><Relationship Id="rId4" Type="http://schemas.openxmlformats.org/officeDocument/2006/relationships/image" Target="../media/image3.png"/><Relationship Id="rId5"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1460019"/>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GB" sz="8800"/>
              <a:t>Phonics and Early Reading and Writing</a:t>
            </a:r>
            <a:endParaRPr/>
          </a:p>
        </p:txBody>
      </p:sp>
      <p:sp>
        <p:nvSpPr>
          <p:cNvPr id="85" name="Google Shape;85;p1"/>
          <p:cNvSpPr txBox="1"/>
          <p:nvPr>
            <p:ph idx="1" type="subTitle"/>
          </p:nvPr>
        </p:nvSpPr>
        <p:spPr>
          <a:xfrm>
            <a:off x="1319048" y="5066904"/>
            <a:ext cx="9144000" cy="146001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a:p>
        </p:txBody>
      </p:sp>
      <p:pic>
        <p:nvPicPr>
          <p:cNvPr descr="See the source image" id="86" name="Google Shape;86;p1"/>
          <p:cNvPicPr preferRelativeResize="0"/>
          <p:nvPr/>
        </p:nvPicPr>
        <p:blipFill rotWithShape="1">
          <a:blip r:embed="rId3">
            <a:alphaModFix/>
          </a:blip>
          <a:srcRect b="0" l="0" r="0" t="0"/>
          <a:stretch/>
        </p:blipFill>
        <p:spPr>
          <a:xfrm>
            <a:off x="4372104" y="2582382"/>
            <a:ext cx="3744374" cy="368146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ph type="title"/>
          </p:nvPr>
        </p:nvSpPr>
        <p:spPr>
          <a:xfrm>
            <a:off x="838200" y="127262"/>
            <a:ext cx="10515600" cy="1126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b="1" lang="en-GB" sz="4000" u="sng"/>
              <a:t>Phonological Awareness</a:t>
            </a:r>
            <a:endParaRPr/>
          </a:p>
        </p:txBody>
      </p:sp>
      <p:sp>
        <p:nvSpPr>
          <p:cNvPr id="92" name="Google Shape;92;p2"/>
          <p:cNvSpPr txBox="1"/>
          <p:nvPr>
            <p:ph idx="1" type="body"/>
          </p:nvPr>
        </p:nvSpPr>
        <p:spPr>
          <a:xfrm>
            <a:off x="838200" y="1036948"/>
            <a:ext cx="10515600" cy="56937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000"/>
              <a:buNone/>
            </a:pPr>
            <a:r>
              <a:rPr lang="en-GB" sz="2200"/>
              <a:t>Early phonological awareness/Phase 1 includes 7 elements that are vital before we introduce letter names and sounds.</a:t>
            </a:r>
            <a:endParaRPr sz="2200"/>
          </a:p>
          <a:p>
            <a:pPr indent="0" lvl="0" marL="0" rtl="0" algn="l">
              <a:lnSpc>
                <a:spcPct val="90000"/>
              </a:lnSpc>
              <a:spcBef>
                <a:spcPts val="1000"/>
              </a:spcBef>
              <a:spcAft>
                <a:spcPts val="0"/>
              </a:spcAft>
              <a:buClr>
                <a:schemeClr val="dk1"/>
              </a:buClr>
              <a:buSzPts val="2000"/>
              <a:buNone/>
            </a:pPr>
            <a:r>
              <a:rPr b="1" lang="en-GB" sz="2200"/>
              <a:t>A</a:t>
            </a:r>
            <a:r>
              <a:rPr b="1" lang="en-GB" sz="2200"/>
              <a:t>spect 1</a:t>
            </a:r>
            <a:r>
              <a:rPr b="1" lang="en-GB" sz="2200"/>
              <a:t> </a:t>
            </a:r>
            <a:r>
              <a:rPr lang="en-GB" sz="2200"/>
              <a:t>– Environmental sounds – this can include sound walks, adding sound effects to stories by talking about noises e.g. whoosh, crash. It also helps the children to be better at listening. </a:t>
            </a:r>
            <a:endParaRPr sz="2200"/>
          </a:p>
          <a:p>
            <a:pPr indent="0" lvl="0" marL="0" rtl="0" algn="l">
              <a:spcBef>
                <a:spcPts val="1000"/>
              </a:spcBef>
              <a:spcAft>
                <a:spcPts val="0"/>
              </a:spcAft>
              <a:buClr>
                <a:schemeClr val="dk1"/>
              </a:buClr>
              <a:buSzPts val="2400"/>
              <a:buFont typeface="Arial"/>
              <a:buNone/>
            </a:pPr>
            <a:r>
              <a:rPr lang="en-GB" sz="2200"/>
              <a:t>There are some great listening games for environmental sounds on YouTube. </a:t>
            </a:r>
            <a:r>
              <a:rPr lang="en-GB" sz="2200" u="sng">
                <a:solidFill>
                  <a:schemeClr val="hlink"/>
                </a:solidFill>
                <a:hlinkClick r:id="rId3"/>
              </a:rPr>
              <a:t>https://www.youtube.com/watch?v=Z2A6Ca_HZUQ</a:t>
            </a:r>
            <a:endParaRPr sz="2200"/>
          </a:p>
          <a:p>
            <a:pPr indent="0" lvl="0" marL="0" rtl="0" algn="l">
              <a:spcBef>
                <a:spcPts val="1000"/>
              </a:spcBef>
              <a:spcAft>
                <a:spcPts val="0"/>
              </a:spcAft>
              <a:buClr>
                <a:schemeClr val="dk1"/>
              </a:buClr>
              <a:buSzPts val="2400"/>
              <a:buFont typeface="Arial"/>
              <a:buNone/>
            </a:pPr>
            <a:r>
              <a:t/>
            </a:r>
            <a:endParaRPr sz="2200"/>
          </a:p>
          <a:p>
            <a:pPr indent="0" lvl="0" marL="0" rtl="0" algn="l">
              <a:lnSpc>
                <a:spcPct val="90000"/>
              </a:lnSpc>
              <a:spcBef>
                <a:spcPts val="1000"/>
              </a:spcBef>
              <a:spcAft>
                <a:spcPts val="0"/>
              </a:spcAft>
              <a:buClr>
                <a:schemeClr val="dk1"/>
              </a:buClr>
              <a:buSzPts val="2000"/>
              <a:buNone/>
            </a:pPr>
            <a:r>
              <a:rPr b="1" lang="en-GB" sz="2200"/>
              <a:t>A</a:t>
            </a:r>
            <a:r>
              <a:rPr b="1" lang="en-GB" sz="2200"/>
              <a:t>spect 2</a:t>
            </a:r>
            <a:r>
              <a:rPr lang="en-GB" sz="2200"/>
              <a:t> – Instrumental sounds – being able to hear the difference in sounds, matching sounds, loud and quiet. You can do this at home with everyday items aswell, make your own shakers with rice or pom poms - do they sound the same? </a:t>
            </a:r>
            <a:endParaRPr sz="2200"/>
          </a:p>
          <a:p>
            <a:pPr indent="0" lvl="0" marL="0" rtl="0" algn="l">
              <a:lnSpc>
                <a:spcPct val="90000"/>
              </a:lnSpc>
              <a:spcBef>
                <a:spcPts val="1000"/>
              </a:spcBef>
              <a:spcAft>
                <a:spcPts val="0"/>
              </a:spcAft>
              <a:buClr>
                <a:schemeClr val="dk1"/>
              </a:buClr>
              <a:buSzPts val="2000"/>
              <a:buNone/>
            </a:pPr>
            <a:r>
              <a:rPr b="1" lang="en-GB" sz="2200"/>
              <a:t>Aspect 3</a:t>
            </a:r>
            <a:r>
              <a:rPr lang="en-GB" sz="2200"/>
              <a:t> – Body percussion – passing the sound – a clap or a stamp, copying sounds, making sounds louder and quieter, following patterns, making compositions – rainstorm is coming, characters from stories – how would they walk? </a:t>
            </a:r>
            <a:endParaRPr sz="2200"/>
          </a:p>
          <a:p>
            <a:pPr indent="0" lvl="0" marL="0" rtl="0" algn="l">
              <a:lnSpc>
                <a:spcPct val="90000"/>
              </a:lnSpc>
              <a:spcBef>
                <a:spcPts val="1000"/>
              </a:spcBef>
              <a:spcAft>
                <a:spcPts val="0"/>
              </a:spcAft>
              <a:buClr>
                <a:schemeClr val="dk1"/>
              </a:buClr>
              <a:buSzPts val="2000"/>
              <a:buNone/>
            </a:pPr>
            <a:r>
              <a:rPr lang="en-GB" sz="2200"/>
              <a:t>Song  ‘Hey hey look  at me, I am clapping (replace the actions) can you see?’</a:t>
            </a:r>
            <a:endParaRPr sz="2200"/>
          </a:p>
          <a:p>
            <a:pPr indent="0" lvl="0" marL="0" rtl="0" algn="l">
              <a:lnSpc>
                <a:spcPct val="90000"/>
              </a:lnSpc>
              <a:spcBef>
                <a:spcPts val="1000"/>
              </a:spcBef>
              <a:spcAft>
                <a:spcPts val="0"/>
              </a:spcAft>
              <a:buClr>
                <a:schemeClr val="dk1"/>
              </a:buClr>
              <a:buSzPts val="2000"/>
              <a:buNone/>
            </a:pPr>
            <a:r>
              <a:rPr lang="en-GB" sz="2000"/>
              <a:t>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g308e7e433f6_0_10"/>
          <p:cNvSpPr txBox="1"/>
          <p:nvPr>
            <p:ph idx="4294967295" type="body"/>
          </p:nvPr>
        </p:nvSpPr>
        <p:spPr>
          <a:xfrm>
            <a:off x="838200" y="331300"/>
            <a:ext cx="10515600" cy="59469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Clr>
                <a:schemeClr val="dk1"/>
              </a:buClr>
              <a:buSzPts val="2000"/>
              <a:buFont typeface="Arial"/>
              <a:buNone/>
            </a:pPr>
            <a:r>
              <a:rPr b="1" lang="en-GB" sz="2400"/>
              <a:t>Aspect 4 – Rhythm and Rhyme</a:t>
            </a:r>
            <a:r>
              <a:rPr lang="en-GB" sz="2400"/>
              <a:t> – can they listen to rhythms and copy. Rhyme – Nursery Rhymes and songs, rhyming pairs, silly soup, continuing a rhyming string – this can include nonsense rhymes (See next slide for Silly soup words) </a:t>
            </a:r>
            <a:endParaRPr sz="3200"/>
          </a:p>
          <a:p>
            <a:pPr indent="0" lvl="0" marL="0" rtl="0" algn="l">
              <a:spcBef>
                <a:spcPts val="1000"/>
              </a:spcBef>
              <a:spcAft>
                <a:spcPts val="0"/>
              </a:spcAft>
              <a:buClr>
                <a:schemeClr val="dk1"/>
              </a:buClr>
              <a:buSzPts val="2000"/>
              <a:buFont typeface="Arial"/>
              <a:buNone/>
            </a:pPr>
            <a:r>
              <a:rPr b="1" lang="en-GB" sz="2400"/>
              <a:t>Aspect 5 – Alliteration</a:t>
            </a:r>
            <a:r>
              <a:rPr lang="en-GB" sz="2400"/>
              <a:t> – matching items that have the same sounds, making up silly stories, alliterative names (You can go shopping for things beginning with s - sock, spider and ….you can give them the last one and they say it, make it harder by giving two options to choose  from and then a challenge is to think of their own - they could even draw their own objects) </a:t>
            </a:r>
            <a:endParaRPr sz="2400"/>
          </a:p>
          <a:p>
            <a:pPr indent="0" lvl="0" marL="0" rtl="0" algn="l">
              <a:spcBef>
                <a:spcPts val="1000"/>
              </a:spcBef>
              <a:spcAft>
                <a:spcPts val="0"/>
              </a:spcAft>
              <a:buClr>
                <a:schemeClr val="dk1"/>
              </a:buClr>
              <a:buSzPts val="2000"/>
              <a:buFont typeface="Arial"/>
              <a:buNone/>
            </a:pPr>
            <a:r>
              <a:rPr b="1" lang="en-GB" sz="2400"/>
              <a:t>Aspect 6 – Voice sounds</a:t>
            </a:r>
            <a:r>
              <a:rPr lang="en-GB" sz="2400"/>
              <a:t> – boing like a ball, snake sssssss, quiet everyone ssssssssssshhhhhhhhhh, then beginning to segment – talk like a robot c-a-t and have a toy to match</a:t>
            </a:r>
            <a:endParaRPr sz="3200"/>
          </a:p>
          <a:p>
            <a:pPr indent="0" lvl="0" marL="0" rtl="0" algn="l">
              <a:spcBef>
                <a:spcPts val="1000"/>
              </a:spcBef>
              <a:spcAft>
                <a:spcPts val="0"/>
              </a:spcAft>
              <a:buNone/>
            </a:pPr>
            <a:r>
              <a:rPr b="1" lang="en-GB" sz="2400"/>
              <a:t>Aspect 7 – Oral blending and segmenting</a:t>
            </a:r>
            <a:r>
              <a:rPr lang="en-GB" sz="2400"/>
              <a:t> – games like  feed the robot cross the river and I spy with cvc words (a cardboard box with a slit cut in it to post pictures, a river can be some blue paper, a blue piece of material, or chalk it outside. They can jump over if they get it right. </a:t>
            </a:r>
            <a:endParaRPr sz="2400"/>
          </a:p>
          <a:p>
            <a:pPr indent="0" lvl="0" marL="0" rtl="0" algn="l">
              <a:spcBef>
                <a:spcPts val="1000"/>
              </a:spcBef>
              <a:spcAft>
                <a:spcPts val="0"/>
              </a:spcAft>
              <a:buClr>
                <a:schemeClr val="dk1"/>
              </a:buClr>
              <a:buSzPts val="2000"/>
              <a:buFont typeface="Arial"/>
              <a:buNone/>
            </a:pPr>
            <a:r>
              <a:rPr b="1" lang="en-GB" sz="2400"/>
              <a:t>This is the stage just before we introduce sounds – the whole of this Phase does not include any letter sounds being shown to the children.</a:t>
            </a:r>
            <a:endParaRPr b="1" sz="24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g30a7828ca86_0_0"/>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pic>
        <p:nvPicPr>
          <p:cNvPr id="103" name="Google Shape;103;g30a7828ca86_0_0"/>
          <p:cNvPicPr preferRelativeResize="0"/>
          <p:nvPr/>
        </p:nvPicPr>
        <p:blipFill>
          <a:blip r:embed="rId3">
            <a:alphaModFix/>
          </a:blip>
          <a:stretch>
            <a:fillRect/>
          </a:stretch>
        </p:blipFill>
        <p:spPr>
          <a:xfrm>
            <a:off x="515625" y="215325"/>
            <a:ext cx="10961950" cy="6065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g308e7e433f6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Rhyme Time </a:t>
            </a:r>
            <a:endParaRPr/>
          </a:p>
        </p:txBody>
      </p:sp>
      <p:sp>
        <p:nvSpPr>
          <p:cNvPr id="109" name="Google Shape;109;g308e7e433f6_0_0"/>
          <p:cNvSpPr txBox="1"/>
          <p:nvPr>
            <p:ph idx="1" type="body"/>
          </p:nvPr>
        </p:nvSpPr>
        <p:spPr>
          <a:xfrm>
            <a:off x="838200" y="1891875"/>
            <a:ext cx="10515600" cy="43512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None/>
            </a:pPr>
            <a:r>
              <a:rPr lang="en-GB" sz="2400"/>
              <a:t>Rhythmical and rhyming books are brilliant.</a:t>
            </a:r>
            <a:endParaRPr sz="2400"/>
          </a:p>
          <a:p>
            <a:pPr indent="0" lvl="0" marL="0" rtl="0" algn="l">
              <a:spcBef>
                <a:spcPts val="1000"/>
              </a:spcBef>
              <a:spcAft>
                <a:spcPts val="0"/>
              </a:spcAft>
              <a:buNone/>
            </a:pPr>
            <a:r>
              <a:rPr lang="en-GB" sz="2400"/>
              <a:t>Julia Donaldson has a rhyming structure </a:t>
            </a:r>
            <a:endParaRPr sz="2400"/>
          </a:p>
          <a:p>
            <a:pPr indent="0" lvl="0" marL="0" rtl="0" algn="l">
              <a:spcBef>
                <a:spcPts val="1000"/>
              </a:spcBef>
              <a:spcAft>
                <a:spcPts val="0"/>
              </a:spcAft>
              <a:buNone/>
            </a:pPr>
            <a:r>
              <a:rPr lang="en-GB" sz="2400"/>
              <a:t>and good old fashioned Nursery Rhymes.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rPr lang="en-GB" sz="2400"/>
              <a:t>We have rhyme time in class each day and continue this with </a:t>
            </a:r>
            <a:endParaRPr sz="2400"/>
          </a:p>
          <a:p>
            <a:pPr indent="0" lvl="0" marL="0" rtl="0" algn="l">
              <a:spcBef>
                <a:spcPts val="1000"/>
              </a:spcBef>
              <a:spcAft>
                <a:spcPts val="0"/>
              </a:spcAft>
              <a:buNone/>
            </a:pPr>
            <a:r>
              <a:rPr lang="en-GB" sz="2400"/>
              <a:t>poetry towards the end of the year.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rPr lang="en-GB" sz="2400"/>
              <a:t>TLC is a great essex based website for parents and has a great section on Rhymes. </a:t>
            </a:r>
            <a:endParaRPr sz="2400"/>
          </a:p>
          <a:p>
            <a:pPr indent="0" lvl="0" marL="0" rtl="0" algn="l">
              <a:spcBef>
                <a:spcPts val="1000"/>
              </a:spcBef>
              <a:spcAft>
                <a:spcPts val="0"/>
              </a:spcAft>
              <a:buNone/>
            </a:pPr>
            <a:r>
              <a:rPr lang="en-GB" sz="2400" u="sng">
                <a:solidFill>
                  <a:schemeClr val="hlink"/>
                </a:solidFill>
                <a:hlinkClick r:id="rId3"/>
              </a:rPr>
              <a:t>https://www.tlc-essex.info/development-theme/literacy/</a:t>
            </a:r>
            <a:endParaRPr sz="2400"/>
          </a:p>
          <a:p>
            <a:pPr indent="0" lvl="0" marL="0" rtl="0" algn="l">
              <a:spcBef>
                <a:spcPts val="1000"/>
              </a:spcBef>
              <a:spcAft>
                <a:spcPts val="0"/>
              </a:spcAft>
              <a:buClr>
                <a:schemeClr val="dk1"/>
              </a:buClr>
              <a:buSzPts val="2400"/>
              <a:buFont typeface="Arial"/>
              <a:buNone/>
            </a:pPr>
            <a:r>
              <a:t/>
            </a:r>
            <a:endParaRPr sz="2400"/>
          </a:p>
        </p:txBody>
      </p:sp>
      <p:pic>
        <p:nvPicPr>
          <p:cNvPr descr="Julia Donaldson - Superworm - New Paperback - V245z - Picture 1 of 1" id="110" name="Google Shape;110;g308e7e433f6_0_0"/>
          <p:cNvPicPr preferRelativeResize="0"/>
          <p:nvPr/>
        </p:nvPicPr>
        <p:blipFill rotWithShape="1">
          <a:blip r:embed="rId4">
            <a:alphaModFix/>
          </a:blip>
          <a:srcRect b="0" l="0" r="0" t="0"/>
          <a:stretch/>
        </p:blipFill>
        <p:spPr>
          <a:xfrm>
            <a:off x="6286154" y="282294"/>
            <a:ext cx="2680834" cy="2391806"/>
          </a:xfrm>
          <a:prstGeom prst="rect">
            <a:avLst/>
          </a:prstGeom>
          <a:noFill/>
          <a:ln>
            <a:noFill/>
          </a:ln>
        </p:spPr>
      </p:pic>
      <p:pic>
        <p:nvPicPr>
          <p:cNvPr id="111" name="Google Shape;111;g308e7e433f6_0_0"/>
          <p:cNvPicPr preferRelativeResize="0"/>
          <p:nvPr/>
        </p:nvPicPr>
        <p:blipFill rotWithShape="1">
          <a:blip r:embed="rId5">
            <a:alphaModFix/>
          </a:blip>
          <a:srcRect b="0" l="0" r="0" t="0"/>
          <a:stretch/>
        </p:blipFill>
        <p:spPr>
          <a:xfrm>
            <a:off x="9262224" y="729425"/>
            <a:ext cx="2709782" cy="3429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g30a7828ca86_0_6"/>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a:t>Oral blending and segmenting </a:t>
            </a:r>
            <a:endParaRPr/>
          </a:p>
        </p:txBody>
      </p:sp>
      <p:sp>
        <p:nvSpPr>
          <p:cNvPr id="117" name="Google Shape;117;g30a7828ca86_0_6"/>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None/>
            </a:pPr>
            <a:r>
              <a:rPr lang="en-GB"/>
              <a:t>This is when you have picture cards and no letters. </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GB"/>
              <a:t>Blending</a:t>
            </a:r>
            <a:r>
              <a:rPr lang="en-GB"/>
              <a:t> - I can see a m-a-n (they then point to man)</a:t>
            </a:r>
            <a:endParaRPr/>
          </a:p>
          <a:p>
            <a:pPr indent="0" lvl="0" marL="0" rtl="0" algn="l">
              <a:spcBef>
                <a:spcPts val="1000"/>
              </a:spcBef>
              <a:spcAft>
                <a:spcPts val="0"/>
              </a:spcAft>
              <a:buNone/>
            </a:pPr>
            <a:r>
              <a:rPr lang="en-GB"/>
              <a:t>If they find it hard then say I can see a m-a-n man, </a:t>
            </a:r>
            <a:endParaRPr/>
          </a:p>
          <a:p>
            <a:pPr indent="0" lvl="0" marL="0" rtl="0" algn="l">
              <a:spcBef>
                <a:spcPts val="1000"/>
              </a:spcBef>
              <a:spcAft>
                <a:spcPts val="0"/>
              </a:spcAft>
              <a:buNone/>
            </a:pPr>
            <a:r>
              <a:rPr lang="en-GB"/>
              <a:t>can you say that with me m-a-n man - then they say it</a:t>
            </a:r>
            <a:endParaRPr/>
          </a:p>
          <a:p>
            <a:pPr indent="0" lvl="0" marL="0" rtl="0" algn="l">
              <a:spcBef>
                <a:spcPts val="1000"/>
              </a:spcBef>
              <a:spcAft>
                <a:spcPts val="0"/>
              </a:spcAft>
              <a:buNone/>
            </a:pPr>
            <a:r>
              <a:rPr lang="en-GB"/>
              <a:t>on their own. </a:t>
            </a:r>
            <a:endParaRPr/>
          </a:p>
          <a:p>
            <a:pPr indent="0" lvl="0" marL="0" rtl="0" algn="l">
              <a:spcBef>
                <a:spcPts val="1000"/>
              </a:spcBef>
              <a:spcAft>
                <a:spcPts val="0"/>
              </a:spcAft>
              <a:buNone/>
            </a:pPr>
            <a:r>
              <a:rPr lang="en-GB"/>
              <a:t>Segmenting - what sounds are in van - adult can say </a:t>
            </a:r>
            <a:endParaRPr/>
          </a:p>
          <a:p>
            <a:pPr indent="0" lvl="0" marL="0" rtl="0" algn="l">
              <a:spcBef>
                <a:spcPts val="1000"/>
              </a:spcBef>
              <a:spcAft>
                <a:spcPts val="0"/>
              </a:spcAft>
              <a:buNone/>
            </a:pPr>
            <a:r>
              <a:rPr lang="en-GB"/>
              <a:t>v-a-n first if it is too hard, then together, van v-a-n and </a:t>
            </a:r>
            <a:endParaRPr/>
          </a:p>
          <a:p>
            <a:pPr indent="0" lvl="0" marL="0" rtl="0" algn="l">
              <a:spcBef>
                <a:spcPts val="1000"/>
              </a:spcBef>
              <a:spcAft>
                <a:spcPts val="0"/>
              </a:spcAft>
              <a:buNone/>
            </a:pPr>
            <a:r>
              <a:rPr lang="en-GB"/>
              <a:t>then by themselves. </a:t>
            </a:r>
            <a:endParaRPr/>
          </a:p>
        </p:txBody>
      </p:sp>
      <p:pic>
        <p:nvPicPr>
          <p:cNvPr id="118" name="Google Shape;118;g30a7828ca86_0_6"/>
          <p:cNvPicPr preferRelativeResize="0"/>
          <p:nvPr/>
        </p:nvPicPr>
        <p:blipFill rotWithShape="1">
          <a:blip r:embed="rId3">
            <a:alphaModFix/>
          </a:blip>
          <a:srcRect b="2433" l="2368" r="64685" t="2896"/>
          <a:stretch/>
        </p:blipFill>
        <p:spPr>
          <a:xfrm>
            <a:off x="8713300" y="546625"/>
            <a:ext cx="3147400" cy="45223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3"/>
          <p:cNvSpPr txBox="1"/>
          <p:nvPr>
            <p:ph idx="4294967295" type="body"/>
          </p:nvPr>
        </p:nvSpPr>
        <p:spPr>
          <a:xfrm>
            <a:off x="372100" y="1366750"/>
            <a:ext cx="7046700" cy="52593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90000"/>
              </a:lnSpc>
              <a:spcBef>
                <a:spcPts val="0"/>
              </a:spcBef>
              <a:spcAft>
                <a:spcPts val="0"/>
              </a:spcAft>
              <a:buClr>
                <a:schemeClr val="dk1"/>
              </a:buClr>
              <a:buSzPct val="74501"/>
              <a:buNone/>
            </a:pPr>
            <a:r>
              <a:t/>
            </a:r>
            <a:endParaRPr sz="3221"/>
          </a:p>
          <a:p>
            <a:pPr indent="0" lvl="0" marL="0" rtl="0" algn="l">
              <a:lnSpc>
                <a:spcPct val="90000"/>
              </a:lnSpc>
              <a:spcBef>
                <a:spcPts val="0"/>
              </a:spcBef>
              <a:spcAft>
                <a:spcPts val="0"/>
              </a:spcAft>
              <a:buClr>
                <a:schemeClr val="dk1"/>
              </a:buClr>
              <a:buSzPct val="68655"/>
              <a:buNone/>
            </a:pPr>
            <a:r>
              <a:rPr lang="en-GB" sz="3495"/>
              <a:t>We spend the first half term exploring and developing confidence in their Phase 1 knowledge and understanding. </a:t>
            </a:r>
            <a:endParaRPr sz="3495"/>
          </a:p>
          <a:p>
            <a:pPr indent="0" lvl="0" marL="0" rtl="0" algn="l">
              <a:lnSpc>
                <a:spcPct val="90000"/>
              </a:lnSpc>
              <a:spcBef>
                <a:spcPts val="0"/>
              </a:spcBef>
              <a:spcAft>
                <a:spcPts val="0"/>
              </a:spcAft>
              <a:buClr>
                <a:schemeClr val="dk1"/>
              </a:buClr>
              <a:buSzPct val="68655"/>
              <a:buNone/>
            </a:pPr>
            <a:r>
              <a:t/>
            </a:r>
            <a:endParaRPr sz="3495"/>
          </a:p>
          <a:p>
            <a:pPr indent="0" lvl="0" marL="0" rtl="0" algn="l">
              <a:lnSpc>
                <a:spcPct val="90000"/>
              </a:lnSpc>
              <a:spcBef>
                <a:spcPts val="0"/>
              </a:spcBef>
              <a:spcAft>
                <a:spcPts val="0"/>
              </a:spcAft>
              <a:buClr>
                <a:schemeClr val="dk1"/>
              </a:buClr>
              <a:buSzPct val="68655"/>
              <a:buNone/>
            </a:pPr>
            <a:r>
              <a:rPr lang="en-GB" sz="3495"/>
              <a:t>We begin Phase 2 in the 2</a:t>
            </a:r>
            <a:r>
              <a:rPr baseline="30000" lang="en-GB" sz="3495"/>
              <a:t>nd</a:t>
            </a:r>
            <a:r>
              <a:rPr lang="en-GB" sz="3495"/>
              <a:t> half of the Autumn Term. Phase 2 is hearing sounds, knowing the letter that matches that sounds and beginning to blend and segment. </a:t>
            </a:r>
            <a:endParaRPr sz="3495"/>
          </a:p>
          <a:p>
            <a:pPr indent="-99060" lvl="0" marL="228600" rtl="0" algn="l">
              <a:lnSpc>
                <a:spcPct val="90000"/>
              </a:lnSpc>
              <a:spcBef>
                <a:spcPts val="1000"/>
              </a:spcBef>
              <a:spcAft>
                <a:spcPts val="0"/>
              </a:spcAft>
              <a:buClr>
                <a:schemeClr val="dk1"/>
              </a:buClr>
              <a:buSzPct val="68655"/>
              <a:buNone/>
            </a:pPr>
            <a:r>
              <a:t/>
            </a:r>
            <a:endParaRPr sz="3495"/>
          </a:p>
          <a:p>
            <a:pPr indent="0" lvl="0" marL="0" rtl="0" algn="l">
              <a:lnSpc>
                <a:spcPct val="90000"/>
              </a:lnSpc>
              <a:spcBef>
                <a:spcPts val="1000"/>
              </a:spcBef>
              <a:spcAft>
                <a:spcPts val="0"/>
              </a:spcAft>
              <a:buClr>
                <a:schemeClr val="dk1"/>
              </a:buClr>
              <a:buSzPct val="68655"/>
              <a:buNone/>
            </a:pPr>
            <a:r>
              <a:rPr lang="en-GB" sz="3495"/>
              <a:t> Children may receive Phase 1 support alongside this and they are some easy games for you to play at home or while you are out and about. They may also be supported with Listening and Attention which is key to success in  phonics.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77470" lvl="0" marL="228600" rtl="0" algn="l">
              <a:lnSpc>
                <a:spcPct val="90000"/>
              </a:lnSpc>
              <a:spcBef>
                <a:spcPts val="1000"/>
              </a:spcBef>
              <a:spcAft>
                <a:spcPts val="0"/>
              </a:spcAft>
              <a:buClr>
                <a:schemeClr val="dk1"/>
              </a:buClr>
              <a:buSzPct val="100000"/>
              <a:buNone/>
            </a:pPr>
            <a:r>
              <a:t/>
            </a:r>
            <a:endParaRPr/>
          </a:p>
        </p:txBody>
      </p:sp>
      <p:sp>
        <p:nvSpPr>
          <p:cNvPr id="124" name="Google Shape;124;p3"/>
          <p:cNvSpPr txBox="1"/>
          <p:nvPr>
            <p:ph idx="4294967295" type="title"/>
          </p:nvPr>
        </p:nvSpPr>
        <p:spPr>
          <a:xfrm>
            <a:off x="471487" y="509047"/>
            <a:ext cx="4919663" cy="4572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lang="en-GB" sz="3600"/>
              <a:t>Phonics Journey in EYFS</a:t>
            </a:r>
            <a:endParaRPr/>
          </a:p>
        </p:txBody>
      </p:sp>
      <p:pic>
        <p:nvPicPr>
          <p:cNvPr id="125" name="Google Shape;125;p3"/>
          <p:cNvPicPr preferRelativeResize="0"/>
          <p:nvPr/>
        </p:nvPicPr>
        <p:blipFill rotWithShape="1">
          <a:blip r:embed="rId3">
            <a:alphaModFix/>
          </a:blip>
          <a:srcRect b="0" l="0" r="0" t="0"/>
          <a:stretch/>
        </p:blipFill>
        <p:spPr>
          <a:xfrm>
            <a:off x="7122951" y="414125"/>
            <a:ext cx="2305050" cy="1238250"/>
          </a:xfrm>
          <a:prstGeom prst="rect">
            <a:avLst/>
          </a:prstGeom>
          <a:noFill/>
          <a:ln>
            <a:noFill/>
          </a:ln>
        </p:spPr>
      </p:pic>
      <p:pic>
        <p:nvPicPr>
          <p:cNvPr descr="Image result for listening walk" id="126" name="Google Shape;126;p3"/>
          <p:cNvPicPr preferRelativeResize="0"/>
          <p:nvPr/>
        </p:nvPicPr>
        <p:blipFill rotWithShape="1">
          <a:blip r:embed="rId4">
            <a:alphaModFix/>
          </a:blip>
          <a:srcRect b="0" l="0" r="0" t="0"/>
          <a:stretch/>
        </p:blipFill>
        <p:spPr>
          <a:xfrm>
            <a:off x="9610099" y="606215"/>
            <a:ext cx="1952625" cy="2609850"/>
          </a:xfrm>
          <a:prstGeom prst="rect">
            <a:avLst/>
          </a:prstGeom>
          <a:noFill/>
          <a:ln>
            <a:noFill/>
          </a:ln>
        </p:spPr>
      </p:pic>
      <p:pic>
        <p:nvPicPr>
          <p:cNvPr id="127" name="Google Shape;127;p3"/>
          <p:cNvPicPr preferRelativeResize="0"/>
          <p:nvPr/>
        </p:nvPicPr>
        <p:blipFill rotWithShape="1">
          <a:blip r:embed="rId5">
            <a:alphaModFix/>
          </a:blip>
          <a:srcRect b="0" l="0" r="0" t="0"/>
          <a:stretch/>
        </p:blipFill>
        <p:spPr>
          <a:xfrm>
            <a:off x="7418674" y="3355601"/>
            <a:ext cx="3979250" cy="2491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u="sng"/>
              <a:t>Our Phonics Programme</a:t>
            </a:r>
            <a:endParaRPr/>
          </a:p>
        </p:txBody>
      </p:sp>
      <p:sp>
        <p:nvSpPr>
          <p:cNvPr id="133" name="Google Shape;13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sz="2942"/>
              <a:t>We use Supersonic Phonic Friends </a:t>
            </a:r>
            <a:endParaRPr sz="2942"/>
          </a:p>
          <a:p>
            <a:pPr indent="0" lvl="0" marL="0" rtl="0" algn="l">
              <a:lnSpc>
                <a:spcPct val="90000"/>
              </a:lnSpc>
              <a:spcBef>
                <a:spcPts val="1000"/>
              </a:spcBef>
              <a:spcAft>
                <a:spcPts val="0"/>
              </a:spcAft>
              <a:buClr>
                <a:schemeClr val="dk1"/>
              </a:buClr>
              <a:buSzPts val="2800"/>
              <a:buNone/>
            </a:pPr>
            <a:r>
              <a:t/>
            </a:r>
            <a:endParaRPr sz="2942"/>
          </a:p>
          <a:p>
            <a:pPr indent="0" lvl="0" marL="0" rtl="0" algn="l">
              <a:lnSpc>
                <a:spcPct val="90000"/>
              </a:lnSpc>
              <a:spcBef>
                <a:spcPts val="1000"/>
              </a:spcBef>
              <a:spcAft>
                <a:spcPts val="0"/>
              </a:spcAft>
              <a:buClr>
                <a:schemeClr val="dk1"/>
              </a:buClr>
              <a:buSzPts val="2800"/>
              <a:buNone/>
            </a:pPr>
            <a:r>
              <a:rPr lang="en-GB" sz="2942"/>
              <a:t>This is a scheme which runs from Nursery to </a:t>
            </a:r>
            <a:endParaRPr sz="2942"/>
          </a:p>
          <a:p>
            <a:pPr indent="0" lvl="0" marL="0" rtl="0" algn="l">
              <a:lnSpc>
                <a:spcPct val="90000"/>
              </a:lnSpc>
              <a:spcBef>
                <a:spcPts val="1000"/>
              </a:spcBef>
              <a:spcAft>
                <a:spcPts val="0"/>
              </a:spcAft>
              <a:buClr>
                <a:schemeClr val="dk1"/>
              </a:buClr>
              <a:buSzPts val="2800"/>
              <a:buNone/>
            </a:pPr>
            <a:r>
              <a:rPr lang="en-GB" sz="2942"/>
              <a:t>Year 2 </a:t>
            </a:r>
            <a:endParaRPr sz="2942"/>
          </a:p>
          <a:p>
            <a:pPr indent="0" lvl="0" marL="0" rtl="0" algn="l">
              <a:lnSpc>
                <a:spcPct val="90000"/>
              </a:lnSpc>
              <a:spcBef>
                <a:spcPts val="1000"/>
              </a:spcBef>
              <a:spcAft>
                <a:spcPts val="0"/>
              </a:spcAft>
              <a:buClr>
                <a:schemeClr val="dk1"/>
              </a:buClr>
              <a:buSzPts val="2800"/>
              <a:buNone/>
            </a:pPr>
            <a:r>
              <a:rPr lang="en-GB" sz="2942"/>
              <a:t>It has lots of fun characters, phrases and actions </a:t>
            </a:r>
            <a:endParaRPr sz="2942"/>
          </a:p>
          <a:p>
            <a:pPr indent="0" lvl="0" marL="0" rtl="0" algn="l">
              <a:lnSpc>
                <a:spcPct val="90000"/>
              </a:lnSpc>
              <a:spcBef>
                <a:spcPts val="1000"/>
              </a:spcBef>
              <a:spcAft>
                <a:spcPts val="0"/>
              </a:spcAft>
              <a:buClr>
                <a:schemeClr val="dk1"/>
              </a:buClr>
              <a:buSzPts val="2800"/>
              <a:buNone/>
            </a:pPr>
            <a:r>
              <a:rPr lang="en-GB" sz="2942"/>
              <a:t>to provide a multi sensory approach for the children. </a:t>
            </a:r>
            <a:endParaRPr sz="2942"/>
          </a:p>
          <a:p>
            <a:pPr indent="0" lvl="0" marL="0" rtl="0" algn="l">
              <a:lnSpc>
                <a:spcPct val="90000"/>
              </a:lnSpc>
              <a:spcBef>
                <a:spcPts val="1000"/>
              </a:spcBef>
              <a:spcAft>
                <a:spcPts val="0"/>
              </a:spcAft>
              <a:buClr>
                <a:schemeClr val="dk1"/>
              </a:buClr>
              <a:buSzPts val="2800"/>
              <a:buNone/>
            </a:pPr>
            <a:r>
              <a:t/>
            </a:r>
            <a:endParaRPr sz="2942"/>
          </a:p>
          <a:p>
            <a:pPr indent="0" lvl="0" marL="0" rtl="0" algn="l">
              <a:lnSpc>
                <a:spcPct val="90000"/>
              </a:lnSpc>
              <a:spcBef>
                <a:spcPts val="1000"/>
              </a:spcBef>
              <a:spcAft>
                <a:spcPts val="0"/>
              </a:spcAft>
              <a:buClr>
                <a:schemeClr val="dk1"/>
              </a:buClr>
              <a:buSzPts val="2800"/>
              <a:buNone/>
            </a:pPr>
            <a:r>
              <a:rPr lang="en-GB" sz="2942"/>
              <a:t>Parents get a Newsletter emailed at the end of each Unit so you can keep up to date with your child’s </a:t>
            </a:r>
            <a:r>
              <a:rPr lang="en-GB" sz="2942"/>
              <a:t>lear</a:t>
            </a:r>
            <a:r>
              <a:rPr lang="en-GB" sz="2942"/>
              <a:t>ning. </a:t>
            </a:r>
            <a:endParaRPr/>
          </a:p>
        </p:txBody>
      </p:sp>
      <p:pic>
        <p:nvPicPr>
          <p:cNvPr id="134" name="Google Shape;134;p4"/>
          <p:cNvPicPr preferRelativeResize="0"/>
          <p:nvPr/>
        </p:nvPicPr>
        <p:blipFill rotWithShape="1">
          <a:blip r:embed="rId3">
            <a:alphaModFix/>
          </a:blip>
          <a:srcRect b="0" l="0" r="0" t="0"/>
          <a:stretch/>
        </p:blipFill>
        <p:spPr>
          <a:xfrm>
            <a:off x="7706857" y="85237"/>
            <a:ext cx="4000500" cy="3381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g38e01ddbcce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GB" u="sng"/>
              <a:t>How to pronounce sounds</a:t>
            </a:r>
            <a:endParaRPr u="sng"/>
          </a:p>
        </p:txBody>
      </p:sp>
      <p:sp>
        <p:nvSpPr>
          <p:cNvPr id="140" name="Google Shape;140;g38e01ddbcce_0_0"/>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lnSpcReduction="20000"/>
          </a:bodyPr>
          <a:lstStyle/>
          <a:p>
            <a:pPr indent="0" lvl="0" marL="0" rtl="0" algn="l">
              <a:spcBef>
                <a:spcPts val="1000"/>
              </a:spcBef>
              <a:spcAft>
                <a:spcPts val="0"/>
              </a:spcAft>
              <a:buNone/>
            </a:pPr>
            <a:r>
              <a:rPr lang="en-GB"/>
              <a:t>It is important that children say the pure sounds and do not add a </a:t>
            </a:r>
            <a:r>
              <a:rPr lang="en-GB"/>
              <a:t>schwa</a:t>
            </a:r>
            <a:r>
              <a:rPr lang="en-GB"/>
              <a:t> on the end.</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GB" u="sng">
                <a:solidFill>
                  <a:schemeClr val="hlink"/>
                </a:solidFill>
                <a:hlinkClick r:id="rId3"/>
              </a:rPr>
              <a:t>https://www.youtube.com/watch?v=K6qpaMrpits</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GB"/>
              <a:t>Our phonics scheme also has some great actions and </a:t>
            </a:r>
            <a:r>
              <a:rPr lang="en-GB"/>
              <a:t>alliterations</a:t>
            </a:r>
            <a:r>
              <a:rPr lang="en-GB"/>
              <a:t>. </a:t>
            </a:r>
            <a:endParaRPr/>
          </a:p>
          <a:p>
            <a:pPr indent="0" lvl="0" marL="0" rtl="0" algn="l">
              <a:spcBef>
                <a:spcPts val="1000"/>
              </a:spcBef>
              <a:spcAft>
                <a:spcPts val="0"/>
              </a:spcAft>
              <a:buNone/>
            </a:pPr>
            <a:r>
              <a:rPr lang="en-GB"/>
              <a:t>E.g. sss squishy strawberry</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GB" u="sng">
                <a:solidFill>
                  <a:schemeClr val="hlink"/>
                </a:solidFill>
                <a:hlinkClick r:id="rId4"/>
              </a:rPr>
              <a:t>https://www.youtube.com/watch?v=Tlp7sAcP9Bg</a:t>
            </a:r>
            <a:endParaRPr/>
          </a:p>
          <a:p>
            <a:pPr indent="0" lvl="0" marL="0" rtl="0" algn="l">
              <a:spcBef>
                <a:spcPts val="100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u="sng"/>
              <a:t>Reading at home </a:t>
            </a:r>
            <a:endParaRPr/>
          </a:p>
        </p:txBody>
      </p:sp>
      <p:sp>
        <p:nvSpPr>
          <p:cNvPr id="146" name="Google Shape;146;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a:t>Real books and scheme books will be sent </a:t>
            </a:r>
            <a:endParaRPr/>
          </a:p>
          <a:p>
            <a:pPr indent="0" lvl="0" marL="0" rtl="0" algn="l">
              <a:lnSpc>
                <a:spcPct val="90000"/>
              </a:lnSpc>
              <a:spcBef>
                <a:spcPts val="1000"/>
              </a:spcBef>
              <a:spcAft>
                <a:spcPts val="0"/>
              </a:spcAft>
              <a:buClr>
                <a:schemeClr val="dk1"/>
              </a:buClr>
              <a:buSzPts val="2800"/>
              <a:buNone/>
            </a:pPr>
            <a:r>
              <a:rPr lang="en-GB"/>
              <a:t>home. We will begin this on Friday with </a:t>
            </a:r>
            <a:endParaRPr/>
          </a:p>
          <a:p>
            <a:pPr indent="0" lvl="0" marL="0" rtl="0" algn="l">
              <a:lnSpc>
                <a:spcPct val="90000"/>
              </a:lnSpc>
              <a:spcBef>
                <a:spcPts val="1000"/>
              </a:spcBef>
              <a:spcAft>
                <a:spcPts val="0"/>
              </a:spcAft>
              <a:buClr>
                <a:schemeClr val="dk1"/>
              </a:buClr>
              <a:buSzPts val="2800"/>
              <a:buNone/>
            </a:pPr>
            <a:r>
              <a:rPr lang="en-GB"/>
              <a:t>real books and Lilac books. </a:t>
            </a:r>
            <a:endParaRPr/>
          </a:p>
          <a:p>
            <a:pPr indent="0" lvl="0" marL="0" rtl="0" algn="l">
              <a:lnSpc>
                <a:spcPct val="90000"/>
              </a:lnSpc>
              <a:spcBef>
                <a:spcPts val="1000"/>
              </a:spcBef>
              <a:spcAft>
                <a:spcPts val="0"/>
              </a:spcAft>
              <a:buClr>
                <a:schemeClr val="dk1"/>
              </a:buClr>
              <a:buSzPts val="2800"/>
              <a:buNone/>
            </a:pPr>
            <a:r>
              <a:rPr lang="en-GB"/>
              <a:t>Daily reading is encouraged – this can be you reading, paired reading, book talk or them reading. </a:t>
            </a:r>
            <a:endParaRPr/>
          </a:p>
          <a:p>
            <a:pPr indent="0" lvl="0" marL="0" rtl="0" algn="l">
              <a:lnSpc>
                <a:spcPct val="90000"/>
              </a:lnSpc>
              <a:spcBef>
                <a:spcPts val="1000"/>
              </a:spcBef>
              <a:spcAft>
                <a:spcPts val="0"/>
              </a:spcAft>
              <a:buClr>
                <a:schemeClr val="dk1"/>
              </a:buClr>
              <a:buSzPts val="2800"/>
              <a:buNone/>
            </a:pPr>
            <a:r>
              <a:rPr lang="en-GB"/>
              <a:t>They don’t always have to read the whole book – go at their pace. </a:t>
            </a:r>
            <a:endParaRPr/>
          </a:p>
          <a:p>
            <a:pPr indent="0" lvl="0" marL="0" rtl="0" algn="l">
              <a:lnSpc>
                <a:spcPct val="90000"/>
              </a:lnSpc>
              <a:spcBef>
                <a:spcPts val="1000"/>
              </a:spcBef>
              <a:spcAft>
                <a:spcPts val="0"/>
              </a:spcAft>
              <a:buClr>
                <a:schemeClr val="dk1"/>
              </a:buClr>
              <a:buSzPts val="2800"/>
              <a:buNone/>
            </a:pPr>
            <a:r>
              <a:rPr lang="en-GB"/>
              <a:t>As they learn new sounds the reading books will reflect this and you can </a:t>
            </a:r>
            <a:r>
              <a:rPr lang="en-GB"/>
              <a:t>practice</a:t>
            </a:r>
            <a:r>
              <a:rPr lang="en-GB"/>
              <a:t> the blending they have been doing in school. </a:t>
            </a:r>
            <a:endParaRPr/>
          </a:p>
          <a:p>
            <a:pPr indent="0" lvl="0" marL="0" rtl="0" algn="l">
              <a:lnSpc>
                <a:spcPct val="90000"/>
              </a:lnSpc>
              <a:spcBef>
                <a:spcPts val="1000"/>
              </a:spcBef>
              <a:spcAft>
                <a:spcPts val="0"/>
              </a:spcAft>
              <a:buClr>
                <a:schemeClr val="dk1"/>
              </a:buClr>
              <a:buSzPts val="2800"/>
              <a:buNone/>
            </a:pPr>
            <a:r>
              <a:rPr lang="en-GB"/>
              <a:t>Be patient – they are learning a new language with symbols they don’t yet understand. </a:t>
            </a:r>
            <a:endParaRPr/>
          </a:p>
        </p:txBody>
      </p:sp>
      <p:pic>
        <p:nvPicPr>
          <p:cNvPr descr="Don&amp;#39;t Put Your Finger In The Jelly, Nelly" id="147" name="Google Shape;147;p5"/>
          <p:cNvPicPr preferRelativeResize="0"/>
          <p:nvPr/>
        </p:nvPicPr>
        <p:blipFill rotWithShape="1">
          <a:blip r:embed="rId3">
            <a:alphaModFix/>
          </a:blip>
          <a:srcRect b="0" l="0" r="0" t="0"/>
          <a:stretch/>
        </p:blipFill>
        <p:spPr>
          <a:xfrm>
            <a:off x="8442174" y="143299"/>
            <a:ext cx="2911625" cy="29174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6"/>
          <p:cNvSpPr txBox="1"/>
          <p:nvPr>
            <p:ph type="title"/>
          </p:nvPr>
        </p:nvSpPr>
        <p:spPr>
          <a:xfrm>
            <a:off x="339365" y="365125"/>
            <a:ext cx="11016023"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u="sng"/>
              <a:t>First Books - Lilac</a:t>
            </a:r>
            <a:endParaRPr/>
          </a:p>
        </p:txBody>
      </p:sp>
      <p:sp>
        <p:nvSpPr>
          <p:cNvPr id="153" name="Google Shape;153;p6"/>
          <p:cNvSpPr txBox="1"/>
          <p:nvPr>
            <p:ph idx="1" type="body"/>
          </p:nvPr>
        </p:nvSpPr>
        <p:spPr>
          <a:xfrm>
            <a:off x="839788" y="1681163"/>
            <a:ext cx="5157787" cy="45719"/>
          </a:xfrm>
          <a:prstGeom prst="rect">
            <a:avLst/>
          </a:prstGeom>
          <a:noFill/>
          <a:ln>
            <a:noFill/>
          </a:ln>
        </p:spPr>
        <p:txBody>
          <a:bodyPr anchorCtr="0" anchor="b" bIns="45700" lIns="91425" spcFirstLastPara="1" rIns="91425" wrap="square" tIns="45700">
            <a:normAutofit fontScale="25000" lnSpcReduction="20000"/>
          </a:bodyPr>
          <a:lstStyle/>
          <a:p>
            <a:pPr indent="0" lvl="0" marL="0" rtl="0" algn="l">
              <a:lnSpc>
                <a:spcPct val="90000"/>
              </a:lnSpc>
              <a:spcBef>
                <a:spcPts val="0"/>
              </a:spcBef>
              <a:spcAft>
                <a:spcPts val="0"/>
              </a:spcAft>
              <a:buClr>
                <a:schemeClr val="dk1"/>
              </a:buClr>
              <a:buSzPct val="100000"/>
              <a:buNone/>
            </a:pPr>
            <a:r>
              <a:t/>
            </a:r>
            <a:endParaRPr/>
          </a:p>
        </p:txBody>
      </p:sp>
      <p:sp>
        <p:nvSpPr>
          <p:cNvPr id="154" name="Google Shape;154;p6"/>
          <p:cNvSpPr txBox="1"/>
          <p:nvPr>
            <p:ph idx="2" type="body"/>
          </p:nvPr>
        </p:nvSpPr>
        <p:spPr>
          <a:xfrm>
            <a:off x="263950" y="1457751"/>
            <a:ext cx="5733600" cy="47319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lang="en-GB"/>
              <a:t>Our very first ‘reading’ books do not have any words which may seem a little counter productive. </a:t>
            </a:r>
            <a:endParaRPr/>
          </a:p>
          <a:p>
            <a:pPr indent="-64135" lvl="0" marL="22860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rPr lang="en-GB"/>
              <a:t>Reading skills such as prediction, comprehension and early inference can be developed here.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rPr lang="en-GB"/>
              <a:t>Great for Speaking and Listening even at a very basic level for naming vocabulary (nouns) and descriptive language (adjectives and verbs) </a:t>
            </a:r>
            <a:endParaRPr/>
          </a:p>
          <a:p>
            <a:pPr indent="0" lvl="0" marL="0" rtl="0" algn="l">
              <a:lnSpc>
                <a:spcPct val="90000"/>
              </a:lnSpc>
              <a:spcBef>
                <a:spcPts val="1000"/>
              </a:spcBef>
              <a:spcAft>
                <a:spcPts val="0"/>
              </a:spcAft>
              <a:buClr>
                <a:schemeClr val="dk1"/>
              </a:buClr>
              <a:buSzPct val="100000"/>
              <a:buNone/>
            </a:pPr>
            <a:r>
              <a:rPr lang="en-GB" u="sng">
                <a:solidFill>
                  <a:schemeClr val="hlink"/>
                </a:solidFill>
                <a:hlinkClick r:id="rId3"/>
              </a:rPr>
              <a:t>https://www.youtube.com/watch?v=TKJcDQNmumo</a:t>
            </a:r>
            <a:endParaRPr/>
          </a:p>
        </p:txBody>
      </p:sp>
      <p:sp>
        <p:nvSpPr>
          <p:cNvPr id="155" name="Google Shape;155;p6"/>
          <p:cNvSpPr txBox="1"/>
          <p:nvPr>
            <p:ph idx="3" type="body"/>
          </p:nvPr>
        </p:nvSpPr>
        <p:spPr>
          <a:xfrm>
            <a:off x="6172200" y="1681163"/>
            <a:ext cx="5183188" cy="45719"/>
          </a:xfrm>
          <a:prstGeom prst="rect">
            <a:avLst/>
          </a:prstGeom>
          <a:noFill/>
          <a:ln>
            <a:noFill/>
          </a:ln>
        </p:spPr>
        <p:txBody>
          <a:bodyPr anchorCtr="0" anchor="b" bIns="45700" lIns="91425" spcFirstLastPara="1" rIns="91425" wrap="square" tIns="45700">
            <a:normAutofit fontScale="25000" lnSpcReduction="20000"/>
          </a:bodyPr>
          <a:lstStyle/>
          <a:p>
            <a:pPr indent="0" lvl="0" marL="0" rtl="0" algn="l">
              <a:lnSpc>
                <a:spcPct val="90000"/>
              </a:lnSpc>
              <a:spcBef>
                <a:spcPts val="0"/>
              </a:spcBef>
              <a:spcAft>
                <a:spcPts val="0"/>
              </a:spcAft>
              <a:buClr>
                <a:schemeClr val="dk1"/>
              </a:buClr>
              <a:buSzPct val="100000"/>
              <a:buNone/>
            </a:pPr>
            <a:r>
              <a:t/>
            </a:r>
            <a:endParaRPr/>
          </a:p>
        </p:txBody>
      </p:sp>
      <p:pic>
        <p:nvPicPr>
          <p:cNvPr id="156" name="Google Shape;156;p6"/>
          <p:cNvPicPr preferRelativeResize="0"/>
          <p:nvPr>
            <p:ph idx="4" type="body"/>
          </p:nvPr>
        </p:nvPicPr>
        <p:blipFill rotWithShape="1">
          <a:blip r:embed="rId4">
            <a:alphaModFix/>
          </a:blip>
          <a:srcRect b="0" l="0" r="0" t="0"/>
          <a:stretch/>
        </p:blipFill>
        <p:spPr>
          <a:xfrm>
            <a:off x="8507289" y="85372"/>
            <a:ext cx="2844923" cy="2790677"/>
          </a:xfrm>
          <a:prstGeom prst="rect">
            <a:avLst/>
          </a:prstGeom>
          <a:noFill/>
          <a:ln>
            <a:noFill/>
          </a:ln>
        </p:spPr>
      </p:pic>
      <p:pic>
        <p:nvPicPr>
          <p:cNvPr id="157" name="Google Shape;157;p6"/>
          <p:cNvPicPr preferRelativeResize="0"/>
          <p:nvPr/>
        </p:nvPicPr>
        <p:blipFill rotWithShape="1">
          <a:blip r:embed="rId5">
            <a:alphaModFix/>
          </a:blip>
          <a:srcRect b="0" l="0" r="0" t="0"/>
          <a:stretch/>
        </p:blipFill>
        <p:spPr>
          <a:xfrm rot="-5400000">
            <a:off x="7872892" y="1561357"/>
            <a:ext cx="3181351" cy="627697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u="sng"/>
              <a:t>Early writing </a:t>
            </a:r>
            <a:endParaRPr/>
          </a:p>
        </p:txBody>
      </p:sp>
      <p:sp>
        <p:nvSpPr>
          <p:cNvPr id="163" name="Google Shape;163;p7"/>
          <p:cNvSpPr txBox="1"/>
          <p:nvPr>
            <p:ph idx="1" type="body"/>
          </p:nvPr>
        </p:nvSpPr>
        <p:spPr>
          <a:xfrm>
            <a:off x="839788" y="1681163"/>
            <a:ext cx="5157787" cy="45719"/>
          </a:xfrm>
          <a:prstGeom prst="rect">
            <a:avLst/>
          </a:prstGeom>
          <a:noFill/>
          <a:ln>
            <a:noFill/>
          </a:ln>
        </p:spPr>
        <p:txBody>
          <a:bodyPr anchorCtr="0" anchor="b" bIns="45700" lIns="91425" spcFirstLastPara="1" rIns="91425" wrap="square" tIns="45700">
            <a:normAutofit fontScale="25000" lnSpcReduction="20000"/>
          </a:bodyPr>
          <a:lstStyle/>
          <a:p>
            <a:pPr indent="0" lvl="0" marL="0" rtl="0" algn="l">
              <a:lnSpc>
                <a:spcPct val="90000"/>
              </a:lnSpc>
              <a:spcBef>
                <a:spcPts val="0"/>
              </a:spcBef>
              <a:spcAft>
                <a:spcPts val="0"/>
              </a:spcAft>
              <a:buClr>
                <a:schemeClr val="dk1"/>
              </a:buClr>
              <a:buSzPct val="100000"/>
              <a:buNone/>
            </a:pPr>
            <a:r>
              <a:t/>
            </a:r>
            <a:endParaRPr/>
          </a:p>
        </p:txBody>
      </p:sp>
      <p:sp>
        <p:nvSpPr>
          <p:cNvPr id="164" name="Google Shape;164;p7"/>
          <p:cNvSpPr txBox="1"/>
          <p:nvPr>
            <p:ph idx="2" type="body"/>
          </p:nvPr>
        </p:nvSpPr>
        <p:spPr>
          <a:xfrm>
            <a:off x="839788" y="1681163"/>
            <a:ext cx="5157787" cy="4587662"/>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chemeClr val="dk1"/>
              </a:buClr>
              <a:buSzPts val="2800"/>
              <a:buNone/>
            </a:pPr>
            <a:r>
              <a:rPr lang="en-GB"/>
              <a:t>Children will mark make before they begin to even use letters.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As there understanding of letters and phonics progresses so will their emergent writing.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Pencil control and fine motor skills are a big part of writing.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Good gross motor, balance and co-ordination is also vital. </a:t>
            </a:r>
            <a:endParaRPr/>
          </a:p>
        </p:txBody>
      </p:sp>
      <p:sp>
        <p:nvSpPr>
          <p:cNvPr id="165" name="Google Shape;165;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fontScale="25000" lnSpcReduction="20000"/>
          </a:bodyPr>
          <a:lstStyle/>
          <a:p>
            <a:pPr indent="0" lvl="0" marL="0" rtl="0" algn="l">
              <a:lnSpc>
                <a:spcPct val="90000"/>
              </a:lnSpc>
              <a:spcBef>
                <a:spcPts val="0"/>
              </a:spcBef>
              <a:spcAft>
                <a:spcPts val="0"/>
              </a:spcAft>
              <a:buClr>
                <a:schemeClr val="dk1"/>
              </a:buClr>
              <a:buSzPct val="100000"/>
              <a:buNone/>
            </a:pPr>
            <a:r>
              <a:t/>
            </a:r>
            <a:endParaRPr/>
          </a:p>
        </p:txBody>
      </p:sp>
      <p:sp>
        <p:nvSpPr>
          <p:cNvPr id="166" name="Google Shape;166;p7"/>
          <p:cNvSpPr txBox="1"/>
          <p:nvPr>
            <p:ph idx="4" type="body"/>
          </p:nvPr>
        </p:nvSpPr>
        <p:spPr>
          <a:xfrm>
            <a:off x="6172200" y="526486"/>
            <a:ext cx="5183188" cy="5663177"/>
          </a:xfrm>
          <a:prstGeom prst="rect">
            <a:avLst/>
          </a:prstGeom>
          <a:noFill/>
          <a:ln>
            <a:noFill/>
          </a:ln>
        </p:spPr>
        <p:txBody>
          <a:bodyPr anchorCtr="0" anchor="t" bIns="45700" lIns="91425" spcFirstLastPara="1" rIns="91425" wrap="square" tIns="45700">
            <a:normAutofit fontScale="92500" lnSpcReduction="20000"/>
          </a:bodyPr>
          <a:lstStyle/>
          <a:p>
            <a:pPr indent="-64135" lvl="0" marL="228600" rtl="0" algn="l">
              <a:lnSpc>
                <a:spcPct val="90000"/>
              </a:lnSpc>
              <a:spcBef>
                <a:spcPts val="0"/>
              </a:spcBef>
              <a:spcAft>
                <a:spcPts val="0"/>
              </a:spcAft>
              <a:buClr>
                <a:schemeClr val="dk1"/>
              </a:buClr>
              <a:buSzPct val="100000"/>
              <a:buNone/>
            </a:pPr>
            <a:r>
              <a:t/>
            </a:r>
            <a:endParaRPr/>
          </a:p>
        </p:txBody>
      </p:sp>
      <p:pic>
        <p:nvPicPr>
          <p:cNvPr id="167" name="Google Shape;167;p7"/>
          <p:cNvPicPr preferRelativeResize="0"/>
          <p:nvPr/>
        </p:nvPicPr>
        <p:blipFill rotWithShape="1">
          <a:blip r:embed="rId3">
            <a:alphaModFix/>
          </a:blip>
          <a:srcRect b="0" l="0" r="0" t="0"/>
          <a:stretch/>
        </p:blipFill>
        <p:spPr>
          <a:xfrm>
            <a:off x="6274863" y="526486"/>
            <a:ext cx="4619625" cy="56292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8"/>
          <p:cNvPicPr preferRelativeResize="0"/>
          <p:nvPr/>
        </p:nvPicPr>
        <p:blipFill rotWithShape="1">
          <a:blip r:embed="rId3">
            <a:alphaModFix/>
          </a:blip>
          <a:srcRect b="0" l="0" r="0" t="0"/>
          <a:stretch/>
        </p:blipFill>
        <p:spPr>
          <a:xfrm>
            <a:off x="2039128" y="988080"/>
            <a:ext cx="8113744" cy="5869920"/>
          </a:xfrm>
          <a:prstGeom prst="rect">
            <a:avLst/>
          </a:prstGeom>
          <a:noFill/>
          <a:ln>
            <a:noFill/>
          </a:ln>
        </p:spPr>
      </p:pic>
      <p:sp>
        <p:nvSpPr>
          <p:cNvPr id="173" name="Google Shape;173;p8"/>
          <p:cNvSpPr/>
          <p:nvPr/>
        </p:nvSpPr>
        <p:spPr>
          <a:xfrm>
            <a:off x="254524" y="226243"/>
            <a:ext cx="1120847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200" u="none" cap="none" strike="noStrike">
                <a:solidFill>
                  <a:schemeClr val="dk1"/>
                </a:solidFill>
                <a:latin typeface="Calibri"/>
                <a:ea typeface="Calibri"/>
                <a:cs typeface="Calibri"/>
                <a:sym typeface="Calibri"/>
              </a:rPr>
              <a:t>Celebrate their writing even if it doesn’t look like writing to you.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9"/>
          <p:cNvPicPr preferRelativeResize="0"/>
          <p:nvPr/>
        </p:nvPicPr>
        <p:blipFill rotWithShape="1">
          <a:blip r:embed="rId3">
            <a:alphaModFix/>
          </a:blip>
          <a:srcRect b="0" l="0" r="0" t="0"/>
          <a:stretch/>
        </p:blipFill>
        <p:spPr>
          <a:xfrm>
            <a:off x="2733773" y="0"/>
            <a:ext cx="6853287" cy="6858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0"/>
          <p:cNvSpPr txBox="1"/>
          <p:nvPr>
            <p:ph type="title"/>
          </p:nvPr>
        </p:nvSpPr>
        <p:spPr>
          <a:xfrm>
            <a:off x="838200" y="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u="sng"/>
              <a:t>What’s Next?</a:t>
            </a:r>
            <a:endParaRPr u="sng"/>
          </a:p>
        </p:txBody>
      </p:sp>
      <p:sp>
        <p:nvSpPr>
          <p:cNvPr id="184" name="Google Shape;184;p10"/>
          <p:cNvSpPr txBox="1"/>
          <p:nvPr>
            <p:ph idx="1" type="body"/>
          </p:nvPr>
        </p:nvSpPr>
        <p:spPr>
          <a:xfrm>
            <a:off x="838200" y="1185850"/>
            <a:ext cx="10515600" cy="47487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1000"/>
              </a:spcBef>
              <a:spcAft>
                <a:spcPts val="0"/>
              </a:spcAft>
              <a:buClr>
                <a:schemeClr val="dk1"/>
              </a:buClr>
              <a:buSzPts val="910"/>
              <a:buNone/>
            </a:pPr>
            <a:r>
              <a:rPr lang="en-GB" sz="2060"/>
              <a:t>E</a:t>
            </a:r>
            <a:r>
              <a:rPr lang="en-GB" sz="2060"/>
              <a:t>arly morning reading will begin after half term – </a:t>
            </a:r>
            <a:r>
              <a:rPr b="1" lang="en-GB" sz="2060"/>
              <a:t>Wednesday 5th November</a:t>
            </a:r>
            <a:r>
              <a:rPr lang="en-GB" sz="2060"/>
              <a:t> – you can come in from 8.35am with the children and enjoy 15 minutes of reading. We will have some board books available for younger siblings to enjoy as well. </a:t>
            </a:r>
            <a:endParaRPr sz="2060"/>
          </a:p>
          <a:p>
            <a:pPr indent="0" lvl="0" marL="0" rtl="0" algn="l">
              <a:lnSpc>
                <a:spcPct val="90000"/>
              </a:lnSpc>
              <a:spcBef>
                <a:spcPts val="1000"/>
              </a:spcBef>
              <a:spcAft>
                <a:spcPts val="0"/>
              </a:spcAft>
              <a:buClr>
                <a:schemeClr val="dk1"/>
              </a:buClr>
              <a:buSzPts val="910"/>
              <a:buNone/>
            </a:pPr>
            <a:r>
              <a:t/>
            </a:r>
            <a:endParaRPr sz="2060"/>
          </a:p>
          <a:p>
            <a:pPr indent="0" lvl="0" marL="0" rtl="0" algn="l">
              <a:lnSpc>
                <a:spcPct val="90000"/>
              </a:lnSpc>
              <a:spcBef>
                <a:spcPts val="1000"/>
              </a:spcBef>
              <a:spcAft>
                <a:spcPts val="0"/>
              </a:spcAft>
              <a:buClr>
                <a:schemeClr val="dk1"/>
              </a:buClr>
              <a:buSzPts val="910"/>
              <a:buNone/>
            </a:pPr>
            <a:r>
              <a:rPr lang="en-GB" sz="2060"/>
              <a:t>We are part of an exciting project called </a:t>
            </a:r>
            <a:r>
              <a:rPr b="1" lang="en-GB" sz="2060"/>
              <a:t>‘Making it Real’</a:t>
            </a:r>
            <a:r>
              <a:rPr lang="en-GB" sz="2060"/>
              <a:t> and we can </a:t>
            </a:r>
            <a:r>
              <a:rPr lang="en-GB" sz="2060"/>
              <a:t>offer</a:t>
            </a:r>
            <a:r>
              <a:rPr lang="en-GB" sz="2060"/>
              <a:t> a variety of support for parents. Please let me know what you would find most useful so we can tailor the programme. </a:t>
            </a:r>
            <a:endParaRPr sz="2060"/>
          </a:p>
          <a:p>
            <a:pPr indent="0" lvl="0" marL="0" rtl="0" algn="l">
              <a:lnSpc>
                <a:spcPct val="90000"/>
              </a:lnSpc>
              <a:spcBef>
                <a:spcPts val="1000"/>
              </a:spcBef>
              <a:spcAft>
                <a:spcPts val="0"/>
              </a:spcAft>
              <a:buClr>
                <a:schemeClr val="dk1"/>
              </a:buClr>
              <a:buSzPts val="910"/>
              <a:buNone/>
            </a:pPr>
            <a:r>
              <a:t/>
            </a:r>
            <a:endParaRPr sz="2060"/>
          </a:p>
          <a:p>
            <a:pPr indent="0" lvl="0" marL="0" rtl="0" algn="l">
              <a:lnSpc>
                <a:spcPct val="90000"/>
              </a:lnSpc>
              <a:spcBef>
                <a:spcPts val="1000"/>
              </a:spcBef>
              <a:spcAft>
                <a:spcPts val="0"/>
              </a:spcAft>
              <a:buClr>
                <a:schemeClr val="dk1"/>
              </a:buClr>
              <a:buSzPts val="910"/>
              <a:buNone/>
            </a:pPr>
            <a:r>
              <a:rPr lang="en-GB" sz="2060"/>
              <a:t>Maths workshops will be held after Christmas to support with Maths in Early Years and you will be invited in to take part in some maths activities in class as part of this session. </a:t>
            </a:r>
            <a:endParaRPr sz="2060"/>
          </a:p>
          <a:p>
            <a:pPr indent="0" lvl="0" marL="0" rtl="0" algn="l">
              <a:lnSpc>
                <a:spcPct val="90000"/>
              </a:lnSpc>
              <a:spcBef>
                <a:spcPts val="1000"/>
              </a:spcBef>
              <a:spcAft>
                <a:spcPts val="0"/>
              </a:spcAft>
              <a:buClr>
                <a:schemeClr val="dk1"/>
              </a:buClr>
              <a:buSzPts val="910"/>
              <a:buNone/>
            </a:pPr>
            <a:r>
              <a:t/>
            </a:r>
            <a:endParaRPr sz="2060"/>
          </a:p>
          <a:p>
            <a:pPr indent="0" lvl="0" marL="0" rtl="0" algn="l">
              <a:lnSpc>
                <a:spcPct val="90000"/>
              </a:lnSpc>
              <a:spcBef>
                <a:spcPts val="1000"/>
              </a:spcBef>
              <a:spcAft>
                <a:spcPts val="0"/>
              </a:spcAft>
              <a:buClr>
                <a:schemeClr val="dk1"/>
              </a:buClr>
              <a:buSzPts val="910"/>
              <a:buNone/>
            </a:pPr>
            <a:r>
              <a:rPr lang="en-GB" sz="2060"/>
              <a:t>This presentation will be available on the school website so you can access the links we have talked about. If you have any questions regarding early reading and writing then please do not hesitate in contacting us </a:t>
            </a:r>
            <a:endParaRPr sz="2060"/>
          </a:p>
          <a:p>
            <a:pPr indent="0" lvl="0" marL="0" rtl="0" algn="l">
              <a:lnSpc>
                <a:spcPct val="90000"/>
              </a:lnSpc>
              <a:spcBef>
                <a:spcPts val="1000"/>
              </a:spcBef>
              <a:spcAft>
                <a:spcPts val="0"/>
              </a:spcAft>
              <a:buClr>
                <a:schemeClr val="dk1"/>
              </a:buClr>
              <a:buSzPts val="910"/>
              <a:buNone/>
            </a:pPr>
            <a:r>
              <a:t/>
            </a:r>
            <a:endParaRPr sz="1110"/>
          </a:p>
          <a:p>
            <a:pPr indent="0" lvl="0" marL="0" rtl="0" algn="l">
              <a:lnSpc>
                <a:spcPct val="90000"/>
              </a:lnSpc>
              <a:spcBef>
                <a:spcPts val="1000"/>
              </a:spcBef>
              <a:spcAft>
                <a:spcPts val="0"/>
              </a:spcAft>
              <a:buClr>
                <a:schemeClr val="dk1"/>
              </a:buClr>
              <a:buSzPts val="910"/>
              <a:buNone/>
            </a:pPr>
            <a:r>
              <a:t/>
            </a:r>
            <a:endParaRPr sz="91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2022-10-03T12:25:59Z</dcterms:created>
  <dc:creator>l.Nugent@MLHP.millhouse.essex.sch.uk</dc:creator>
</cp:coreProperties>
</file>