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iHHieHSt2Q9IPEMcEbZXNRlmbT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8AB939A-420C-4A30-9A34-694A6ED24944}">
  <a:tblStyle styleId="{08AB939A-420C-4A30-9A34-694A6ED2494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50ddb0268b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g250ddb0268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50ddb0268b_0_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g250ddb0268b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4" name="Google Shape;11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50ddb0268b_0_2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g250ddb0268b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50ddb0268b_0_2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g250ddb0268b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6a965ad054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6a965ad05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3" name="Google Shape;14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250ddb0268b_0_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g250ddb0268b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5" name="Google Shape;15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1e4029788fa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1" name="Google Shape;161;g1e4029788f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7" name="Google Shape;16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e4029788fa_0_8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" name="Google Shape;172;g1e4029788fa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9" name="Google Shape;29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1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jpg"/><Relationship Id="rId4" Type="http://schemas.openxmlformats.org/officeDocument/2006/relationships/image" Target="../media/image1.jpg"/><Relationship Id="rId5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7143" y="519833"/>
            <a:ext cx="5037714" cy="56172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/>
          <p:nvPr/>
        </p:nvSpPr>
        <p:spPr>
          <a:xfrm>
            <a:off x="655092" y="4165909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2"/>
          <p:cNvSpPr txBox="1"/>
          <p:nvPr/>
        </p:nvSpPr>
        <p:spPr>
          <a:xfrm>
            <a:off x="345831" y="1959497"/>
            <a:ext cx="10515600" cy="61552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/>
          <p:nvPr/>
        </p:nvSpPr>
        <p:spPr>
          <a:xfrm>
            <a:off x="2138289" y="1728535"/>
            <a:ext cx="8131126" cy="49295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1003750" y="1198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Nursery Staffing Structure September 2025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655092" y="4165909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Calibri"/>
              <a:buNone/>
            </a:pPr>
            <a:r>
              <a:rPr b="0" i="0" lang="en-GB" sz="1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345831" y="1959497"/>
            <a:ext cx="10515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2138252" y="1701110"/>
            <a:ext cx="8131200" cy="49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Early Years Lead - Mrs Nugent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Nursery Teachers</a:t>
            </a:r>
            <a:endParaRPr b="0" i="0" sz="3200" u="sng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u="sng">
                <a:latin typeface="Calibri"/>
                <a:ea typeface="Calibri"/>
                <a:cs typeface="Calibri"/>
                <a:sym typeface="Calibri"/>
              </a:rPr>
              <a:t>Mrs Pigg (Monday&amp;Tuesday) and Mrs Cox (Wednesday-Friday)</a:t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06050" y="3212238"/>
            <a:ext cx="1304925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"/>
          <p:cNvPicPr preferRelativeResize="0"/>
          <p:nvPr/>
        </p:nvPicPr>
        <p:blipFill rotWithShape="1">
          <a:blip r:embed="rId4">
            <a:alphaModFix/>
          </a:blip>
          <a:srcRect b="13019" l="1700" r="-1700" t="182"/>
          <a:stretch/>
        </p:blipFill>
        <p:spPr>
          <a:xfrm>
            <a:off x="5989325" y="3184825"/>
            <a:ext cx="1523552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19025" y="1328875"/>
            <a:ext cx="1523550" cy="2285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50ddb0268b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Stay and Play and Meet the Teachers</a:t>
            </a:r>
            <a:endParaRPr/>
          </a:p>
        </p:txBody>
      </p:sp>
      <p:sp>
        <p:nvSpPr>
          <p:cNvPr id="104" name="Google Shape;104;g250ddb0268b_0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Thursday 17th July 9.30am-10.30am. This is a chance to see the Nursery setting and meet the Nursery Staff. There will be a mixture of full time and part time children at this session.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You will all have a one to one session on either Wednesday 3rd or Thursday 4th September.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On Friday 5th September you will join your child for a session in Nursery and we will be having a rhyme time session.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50ddb0268b_0_1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Nursery</a:t>
            </a:r>
            <a:endParaRPr/>
          </a:p>
        </p:txBody>
      </p:sp>
      <p:sp>
        <p:nvSpPr>
          <p:cNvPr id="110" name="Google Shape;110;g250ddb0268b_0_16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Main focus are the Prime Areas -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Communication, PSED and Physical.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The children will have mini topics to find out more about the world around them.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We have key group time daily and this will either be with your child’s assigned key person or the Nursery Teacher.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We have an Early Excellence approach where children lead their play and make choices about what they want to do - a variety of resources are made available and adults support their learning and play. </a:t>
            </a:r>
            <a:endParaRPr/>
          </a:p>
        </p:txBody>
      </p:sp>
      <p:pic>
        <p:nvPicPr>
          <p:cNvPr id="111" name="Google Shape;111;g250ddb0268b_0_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62203" y="430853"/>
            <a:ext cx="5414401" cy="272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/>
              <a:t>Maths and Phonics </a:t>
            </a:r>
            <a:endParaRPr/>
          </a:p>
        </p:txBody>
      </p:sp>
      <p:sp>
        <p:nvSpPr>
          <p:cNvPr id="117" name="Google Shape;117;p17"/>
          <p:cNvSpPr txBox="1"/>
          <p:nvPr>
            <p:ph idx="1" type="body"/>
          </p:nvPr>
        </p:nvSpPr>
        <p:spPr>
          <a:xfrm>
            <a:off x="838200" y="1825625"/>
            <a:ext cx="10515600" cy="46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69500"/>
              <a:buNone/>
            </a:pPr>
            <a:r>
              <a:rPr lang="en-GB"/>
              <a:t>The children will take part in phonics sessions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69500"/>
              <a:buNone/>
            </a:pPr>
            <a:r>
              <a:rPr lang="en-GB"/>
              <a:t>during the week with a focus on Phase 1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69500"/>
              <a:buNone/>
            </a:pPr>
            <a:r>
              <a:rPr lang="en-GB"/>
              <a:t>We follow the Supersonic Phonic friends scheme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69500"/>
              <a:buFont typeface="Arial"/>
              <a:buNone/>
            </a:pPr>
            <a:r>
              <a:rPr lang="en-GB"/>
              <a:t>but we do not introduce any grapheme to phoneme correspondence in Nursery.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69500"/>
              <a:buFont typeface="Arial"/>
              <a:buNone/>
            </a:pPr>
            <a:r>
              <a:rPr lang="en-GB"/>
              <a:t>They will listen to stories and learn Nursery Rhymes as part of their Literacy sessions.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69500"/>
              <a:buNone/>
            </a:pPr>
            <a:r>
              <a:rPr lang="en-GB"/>
              <a:t>There are daily maths sessions that may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69500"/>
              <a:buNone/>
            </a:pPr>
            <a:r>
              <a:rPr lang="en-GB"/>
              <a:t>include number songs, counting games and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69500"/>
              <a:buNone/>
            </a:pPr>
            <a:r>
              <a:rPr lang="en-GB"/>
              <a:t>practical activities involving shape space and 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69500"/>
              <a:buFont typeface="Arial"/>
              <a:buNone/>
            </a:pPr>
            <a:r>
              <a:rPr lang="en-GB"/>
              <a:t>measures. We follow the White Rose Maths Scheme which prepares the children for Maths in Reception.</a:t>
            </a:r>
            <a:endParaRPr/>
          </a:p>
        </p:txBody>
      </p:sp>
      <p:pic>
        <p:nvPicPr>
          <p:cNvPr id="118" name="Google Shape;11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51625" y="4239000"/>
            <a:ext cx="34671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68794" y="185175"/>
            <a:ext cx="4267775" cy="2409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50ddb0268b_0_2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Outdoor Learning </a:t>
            </a:r>
            <a:endParaRPr/>
          </a:p>
        </p:txBody>
      </p:sp>
      <p:sp>
        <p:nvSpPr>
          <p:cNvPr id="125" name="Google Shape;125;g250ddb0268b_0_21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We use the outdoor area in all weather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conditions so and they may get muddy,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sandy or wet if they are exploring.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We would like all children to have a waterproof coat trousers for outdoor play, and a pair of wellies. These should be a set that can be kept in Nursery as we have plenty of storage for these.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All children should also have a full change of clothes that can be kept at Nursery too.  </a:t>
            </a:r>
            <a:endParaRPr/>
          </a:p>
        </p:txBody>
      </p:sp>
      <p:pic>
        <p:nvPicPr>
          <p:cNvPr id="126" name="Google Shape;126;g250ddb0268b_0_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12400" y="88750"/>
            <a:ext cx="4705350" cy="358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50ddb0268b_0_2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What else will they need? </a:t>
            </a:r>
            <a:endParaRPr/>
          </a:p>
        </p:txBody>
      </p:sp>
      <p:sp>
        <p:nvSpPr>
          <p:cNvPr id="132" name="Google Shape;132;g250ddb0268b_0_26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drink bottle so that they can go and access a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drink at any time. We do provide milk and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water at snack time.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book bag - the traditional book bags are the best option as they keep books flat and don’t damage the edges. They are also much easier to store in the coat peg area.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If your child requires a bag with spare clothes or nappies daily this can be in a small backpack which we can store in our cloakroom area. </a:t>
            </a:r>
            <a:endParaRPr/>
          </a:p>
        </p:txBody>
      </p:sp>
      <p:pic>
        <p:nvPicPr>
          <p:cNvPr id="133" name="Google Shape;133;g250ddb0268b_0_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42822" y="312997"/>
            <a:ext cx="1332550" cy="274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6a965ad054_0_10"/>
          <p:cNvSpPr txBox="1"/>
          <p:nvPr>
            <p:ph type="title"/>
          </p:nvPr>
        </p:nvSpPr>
        <p:spPr>
          <a:xfrm>
            <a:off x="513525" y="365125"/>
            <a:ext cx="108402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Our school Behaviour  and Attendance Policies </a:t>
            </a:r>
            <a:endParaRPr/>
          </a:p>
        </p:txBody>
      </p:sp>
      <p:pic>
        <p:nvPicPr>
          <p:cNvPr id="139" name="Google Shape;139;g36a965ad054_0_10"/>
          <p:cNvPicPr preferRelativeResize="0"/>
          <p:nvPr/>
        </p:nvPicPr>
        <p:blipFill rotWithShape="1">
          <a:blip r:embed="rId3">
            <a:alphaModFix/>
          </a:blip>
          <a:srcRect b="0" l="0" r="0" t="42993"/>
          <a:stretch/>
        </p:blipFill>
        <p:spPr>
          <a:xfrm>
            <a:off x="6655050" y="2551025"/>
            <a:ext cx="5143500" cy="39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g36a965ad054_0_10"/>
          <p:cNvSpPr txBox="1"/>
          <p:nvPr>
            <p:ph idx="1" type="body"/>
          </p:nvPr>
        </p:nvSpPr>
        <p:spPr>
          <a:xfrm>
            <a:off x="838200" y="1825625"/>
            <a:ext cx="10515600" cy="4734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5151"/>
              <a:t>Our behaviour and attendance policies are on our school website.</a:t>
            </a:r>
            <a:endParaRPr sz="5151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Our behaviour policy follows a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therapeutic approach and focuses on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teaching children about pro-social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behaviour and managing feelings.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This is one of the Prime Areas of the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Early Year Curriculum and one that we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4264"/>
              <a:t>feel is key to their overall development. </a:t>
            </a:r>
            <a:endParaRPr sz="4264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t/>
            </a:r>
            <a:endParaRPr sz="30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"/>
          <p:cNvSpPr txBox="1"/>
          <p:nvPr>
            <p:ph type="title"/>
          </p:nvPr>
        </p:nvSpPr>
        <p:spPr>
          <a:xfrm>
            <a:off x="838200" y="365125"/>
            <a:ext cx="10515600" cy="71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Staggered Starts  </a:t>
            </a:r>
            <a:endParaRPr/>
          </a:p>
        </p:txBody>
      </p:sp>
      <p:graphicFrame>
        <p:nvGraphicFramePr>
          <p:cNvPr id="146" name="Google Shape;146;p3"/>
          <p:cNvGraphicFramePr/>
          <p:nvPr/>
        </p:nvGraphicFramePr>
        <p:xfrm>
          <a:off x="1242800" y="1233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{08AB939A-420C-4A30-9A34-694A6ED24944}</a:tableStyleId>
              </a:tblPr>
              <a:tblGrid>
                <a:gridCol w="1580350"/>
                <a:gridCol w="1580350"/>
                <a:gridCol w="1580350"/>
                <a:gridCol w="1580350"/>
                <a:gridCol w="1580350"/>
                <a:gridCol w="1580350"/>
              </a:tblGrid>
              <a:tr h="257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t/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Monday 4th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Tuesday 5th September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Wednesday 6th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Thursday 7th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Friday 8th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Morning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NPD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NPD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1-1 parent meetings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1-1 parent meetings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Stay and Play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8.30am-9.30am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1500"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Afternoon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  <a:tc vMerge="1"/>
                <a:tc vMerge="1"/>
                <a:tc vMerge="1"/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1.00pm-2.00pm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0000">
                <a:tc vMerge="1"/>
                <a:tc vMerge="1"/>
                <a:tc vMerge="1"/>
                <a:tc vMerge="1"/>
                <a:tc vMerge="1"/>
                <a:tc vMerge="1"/>
              </a:tr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t/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Monday 11th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Tuesday 12th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Wednesday 13th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Thursday 14th September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Friday 15th September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Morning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8.30am-10am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8.30am-10am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8.30am - 10.30am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8.30am-11am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8.30am-11.30am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Normal Nursery time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Afternoon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1.00pm-2.30pm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1.00pm-2.30pm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1.20pm-3.20pm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12.50pm-3.20pm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12.20pm-3.20pm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Normal Nursery Hours </a:t>
                      </a:r>
                      <a:endParaRPr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50ddb0268b_0_5"/>
          <p:cNvSpPr txBox="1"/>
          <p:nvPr>
            <p:ph type="title"/>
          </p:nvPr>
        </p:nvSpPr>
        <p:spPr>
          <a:xfrm>
            <a:off x="469300" y="416975"/>
            <a:ext cx="10884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4200"/>
              <a:t>Normal Nursery Sessions from Friday 15th September </a:t>
            </a:r>
            <a:endParaRPr/>
          </a:p>
        </p:txBody>
      </p:sp>
      <p:sp>
        <p:nvSpPr>
          <p:cNvPr id="152" name="Google Shape;152;g250ddb0268b_0_5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Morning session 8.30am-11.30am (The Nursery Gate closes prompt at 8.35am)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Afternoon session 12.20pm-3.20pm (The Nursery Gate closes prompt at 12.25pm)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Nursery Snack</a:t>
            </a:r>
            <a:endParaRPr/>
          </a:p>
        </p:txBody>
      </p:sp>
      <p:sp>
        <p:nvSpPr>
          <p:cNvPr id="158" name="Google Shape;158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This is a big part of our Nursery day as it allows children to try new foods, learn new skills and be more independent. It is a really social time for the children.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We provide the snack at the cost of  £1 per week. This is payed through our ParentPay app. The payment will be set for the term. </a:t>
            </a:r>
            <a:r>
              <a:rPr lang="en-GB"/>
              <a:t>We will also use the monies collected to provide cooking opportunities.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e4029788fa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Uniform</a:t>
            </a:r>
            <a:endParaRPr/>
          </a:p>
        </p:txBody>
      </p:sp>
      <p:sp>
        <p:nvSpPr>
          <p:cNvPr id="164" name="Google Shape;164;g1e4029788fa_0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Comfort and independence are key.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Jogging bottoms and leggings are more practical that tailored trousers or skirts/dresses. They spend a lot of time on the floor and being busy.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White Polo shirt and grey jumper. You can purchase these with the school logo if you wish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All children must also have waterproof clothing and wellie boots.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52400"/>
            <a:ext cx="11490540" cy="6553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1e4029788fa_0_8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Uniform </a:t>
            </a:r>
            <a:endParaRPr/>
          </a:p>
        </p:txBody>
      </p:sp>
      <p:sp>
        <p:nvSpPr>
          <p:cNvPr id="175" name="Google Shape;175;g1e4029788fa_0_80"/>
          <p:cNvSpPr txBox="1"/>
          <p:nvPr>
            <p:ph idx="1" type="body"/>
          </p:nvPr>
        </p:nvSpPr>
        <p:spPr>
          <a:xfrm>
            <a:off x="838200" y="1825625"/>
            <a:ext cx="4648200" cy="42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The Uniform shop can be found on Timberlog lane - details in your booklet. 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t/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There is also the Laindon School Uniform Bank. 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t/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We cannot promise uniform will stay clean as learning is a messy business sometimes!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63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630"/>
              <a:buNone/>
            </a:pPr>
            <a:r>
              <a:t/>
            </a:r>
            <a:endParaRPr/>
          </a:p>
        </p:txBody>
      </p:sp>
      <p:pic>
        <p:nvPicPr>
          <p:cNvPr id="176" name="Google Shape;176;g1e4029788fa_0_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7325" y="-88425"/>
            <a:ext cx="5966649" cy="796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2022-06-14T20:48:48Z</dcterms:created>
  <dc:creator>user</dc:creator>
</cp:coreProperties>
</file>