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0" roundtripDataSignature="AMtx7mj54LSJ/LgRyOSzrdRUJ6rHvSVc7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7CC9136-4DAF-4A28-8C03-8AAB01B3ED13}">
  <a:tblStyle styleId="{77CC9136-4DAF-4A28-8C03-8AAB01B3ED1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D5DB82EE-F87B-4ACC-AB6A-0242C0A74EC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49F9186E-2231-4A6C-9FF0-7B54507F8EBD}" styleName="Table_2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e2b15f7d73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e2b15f7d7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4" name="Google Shape;104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511c26f7d4_0_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" name="Google Shape;110;g2511c26f7d4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511c26f7d4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g2511c26f7d4_0_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511c26f7d4_0_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g2511c26f7d4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df43cb7293_0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df43cb7293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511c26f7d4_0_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g2511c26f7d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8" name="Google Shape;148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511c26f7d4_0_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" name="Google Shape;154;g2511c26f7d4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f43cb7293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df43cb729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47b2a278bc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47b2a278bc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Relationship Id="rId4" Type="http://schemas.openxmlformats.org/officeDocument/2006/relationships/image" Target="../media/image1.jpg"/><Relationship Id="rId5" Type="http://schemas.openxmlformats.org/officeDocument/2006/relationships/image" Target="../media/image4.png"/><Relationship Id="rId6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77143" y="519833"/>
            <a:ext cx="5037714" cy="56172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u="sng"/>
              <a:t>Staffing Structure for Reception </a:t>
            </a:r>
            <a:endParaRPr u="sng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u="sng"/>
              <a:t>September 2025 </a:t>
            </a:r>
            <a:r>
              <a:rPr lang="en-GB"/>
              <a:t> </a:t>
            </a:r>
            <a:endParaRPr/>
          </a:p>
        </p:txBody>
      </p:sp>
      <p:sp>
        <p:nvSpPr>
          <p:cNvPr id="90" name="Google Shape;90;p2"/>
          <p:cNvSpPr txBox="1"/>
          <p:nvPr>
            <p:ph idx="1" type="body"/>
          </p:nvPr>
        </p:nvSpPr>
        <p:spPr>
          <a:xfrm>
            <a:off x="987700" y="1526650"/>
            <a:ext cx="10515600" cy="5007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3000"/>
              <a:t>Early Years Lead - Mrs Nugent </a:t>
            </a:r>
            <a:endParaRPr sz="3000"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GB" u="sng"/>
              <a:t>Class teachers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7650" y="3615138"/>
            <a:ext cx="1549775" cy="23246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2" name="Google Shape;92;p2"/>
          <p:cNvGraphicFramePr/>
          <p:nvPr/>
        </p:nvGraphicFramePr>
        <p:xfrm>
          <a:off x="952500" y="3488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{77CC9136-4DAF-4A28-8C03-8AAB01B3ED13}</a:tableStyleId>
              </a:tblPr>
              <a:tblGrid>
                <a:gridCol w="3429000"/>
                <a:gridCol w="3429000"/>
                <a:gridCol w="34290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/>
                        <a:t> </a:t>
                      </a:r>
                      <a:r>
                        <a:rPr lang="en-GB" sz="26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Class 1 </a:t>
                      </a:r>
                      <a:r>
                        <a:rPr lang="en-GB" sz="26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Miss Percival</a:t>
                      </a:r>
                      <a:r>
                        <a:rPr lang="en-GB" sz="2600"/>
                        <a:t> </a:t>
                      </a:r>
                      <a:endParaRPr sz="26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Class 2 Miss Day</a:t>
                      </a:r>
                      <a:endParaRPr sz="2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Class 3 Miss Short</a:t>
                      </a:r>
                      <a:endParaRPr sz="2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93" name="Google Shape;93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63000" y="3488925"/>
            <a:ext cx="1825300" cy="232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760000" y="3619613"/>
            <a:ext cx="1549775" cy="2315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932950" y="1118450"/>
            <a:ext cx="1488100" cy="223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e2b15f7d73_0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Transition</a:t>
            </a:r>
            <a:r>
              <a:rPr lang="en-GB"/>
              <a:t> visits </a:t>
            </a:r>
            <a:endParaRPr/>
          </a:p>
        </p:txBody>
      </p:sp>
      <p:sp>
        <p:nvSpPr>
          <p:cNvPr id="101" name="Google Shape;101;g2e2b15f7d73_0_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775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Tuesday 1st July</a:t>
            </a:r>
            <a:r>
              <a:rPr lang="en-GB" sz="3600"/>
              <a:t> - Activity session with </a:t>
            </a:r>
            <a:r>
              <a:rPr lang="en-GB" sz="3600"/>
              <a:t>parents. You will have been invited to an am or pm session.</a:t>
            </a:r>
            <a:endParaRPr sz="3600"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3600"/>
              <a:t>This session is all about early skills and we will be giving out some resources to have use at home.</a:t>
            </a:r>
            <a:endParaRPr sz="3600"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3600"/>
              <a:t>Monday 7th/Tuesday 8th or Wednesday 9th</a:t>
            </a:r>
            <a:r>
              <a:rPr lang="en-GB" sz="3600"/>
              <a:t> - You have the opportunity to meet with your child’s teacher for a one to one meeting. </a:t>
            </a:r>
            <a:endParaRPr sz="3600"/>
          </a:p>
          <a:p>
            <a:pPr indent="0" lvl="0" marL="0" rtl="0" algn="ctr">
              <a:spcBef>
                <a:spcPts val="1000"/>
              </a:spcBef>
              <a:spcAft>
                <a:spcPts val="1000"/>
              </a:spcAft>
              <a:buNone/>
            </a:pPr>
            <a:r>
              <a:rPr b="1" lang="en-GB" sz="3600"/>
              <a:t>Thursday 17th July</a:t>
            </a:r>
            <a:r>
              <a:rPr lang="en-GB" sz="3600"/>
              <a:t> - meet the teacher session </a:t>
            </a:r>
            <a:r>
              <a:rPr b="1" lang="en-GB" sz="3600"/>
              <a:t>9.30am-10.30am</a:t>
            </a:r>
            <a:r>
              <a:rPr lang="en-GB" sz="3600"/>
              <a:t>. This is a session where you will drop the children to class and they will stay for a short session to get to know their teachers and children in their class. The children will come in via the Tavistock Road gate. </a:t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"/>
          <p:cNvSpPr txBox="1"/>
          <p:nvPr>
            <p:ph type="title"/>
          </p:nvPr>
        </p:nvSpPr>
        <p:spPr>
          <a:xfrm>
            <a:off x="838200" y="24893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Staggered Starts </a:t>
            </a:r>
            <a:endParaRPr/>
          </a:p>
        </p:txBody>
      </p:sp>
      <p:graphicFrame>
        <p:nvGraphicFramePr>
          <p:cNvPr id="107" name="Google Shape;107;p3"/>
          <p:cNvGraphicFramePr/>
          <p:nvPr/>
        </p:nvGraphicFramePr>
        <p:xfrm>
          <a:off x="1080175" y="1300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{D5DB82EE-F87B-4ACC-AB6A-0242C0A74EC9}</a:tableStyleId>
              </a:tblPr>
              <a:tblGrid>
                <a:gridCol w="2029500"/>
                <a:gridCol w="2029500"/>
                <a:gridCol w="2029500"/>
                <a:gridCol w="2029500"/>
                <a:gridCol w="2029500"/>
              </a:tblGrid>
              <a:tr h="941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Monday 1st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Tuesday 2nd September 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Wednesday 3rd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Thursday 4th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Friday 5th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</a:tr>
              <a:tr h="10934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NPD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NPD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Group A 8.45-11.00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Group B 12.45-3.00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Group B 8.45-11.00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Group A 12.45-3.00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in 8.45-11.30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41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Monday 8th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Tuesday 9th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Wednesday 10th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Thursday 11th September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Friday 12th September 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</a:tr>
              <a:tr h="941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8.45-12.30 (Lunch) 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t/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8.45-1.30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Normal Day 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Normal Day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Normal Day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511c26f7d4_0_15"/>
          <p:cNvSpPr txBox="1"/>
          <p:nvPr>
            <p:ph type="title"/>
          </p:nvPr>
        </p:nvSpPr>
        <p:spPr>
          <a:xfrm>
            <a:off x="838200" y="365125"/>
            <a:ext cx="10515600" cy="75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What is a typical day? </a:t>
            </a:r>
            <a:endParaRPr/>
          </a:p>
        </p:txBody>
      </p:sp>
      <p:graphicFrame>
        <p:nvGraphicFramePr>
          <p:cNvPr id="113" name="Google Shape;113;g2511c26f7d4_0_15"/>
          <p:cNvGraphicFramePr/>
          <p:nvPr/>
        </p:nvGraphicFramePr>
        <p:xfrm>
          <a:off x="741680" y="101354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{49F9186E-2231-4A6C-9FF0-7B54507F8EBD}</a:tableStyleId>
              </a:tblPr>
              <a:tblGrid>
                <a:gridCol w="1808475"/>
                <a:gridCol w="8803650"/>
              </a:tblGrid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8.40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Register, choose lunch and morning activity (</a:t>
                      </a:r>
                      <a:r>
                        <a:rPr lang="en-GB" sz="2000"/>
                        <a:t>the doors open at 8.35)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8.</a:t>
                      </a:r>
                      <a:r>
                        <a:rPr lang="en-GB" sz="2000"/>
                        <a:t>45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Phonics – Supersonic Phonic friends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9.</a:t>
                      </a:r>
                      <a:r>
                        <a:rPr lang="en-GB" sz="2000"/>
                        <a:t>10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Continuous provision – children explore and complete adult directed tasks 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10.00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Snack and story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10.20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Maths – NCETM maths mastery and White Rose for shape space and measures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10.35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/>
                        <a:t>Continuous provision – children explore and complete adult directed tasks 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11.</a:t>
                      </a:r>
                      <a:r>
                        <a:rPr lang="en-GB" sz="2000"/>
                        <a:t>30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Rhyme Time 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11.45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Lunch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12.45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Dough Disco and Fine Motor activities 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1.30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Whole class input – usually Topic based – wondering about the World</a:t>
                      </a:r>
                      <a:r>
                        <a:rPr lang="en-GB" sz="2000"/>
                        <a:t> (this includes subjects such as Science, History, Geography and Art)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1.45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/>
                        <a:t>Continuous provision – children explore and complete adult directed tasks 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2.45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/>
                        <a:t>Story and Milk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4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3.10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/>
                        <a:t>Home time 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511c26f7d4_0_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/>
              <a:t>Getting Prepared – school readiness </a:t>
            </a:r>
            <a:endParaRPr/>
          </a:p>
        </p:txBody>
      </p:sp>
      <p:sp>
        <p:nvSpPr>
          <p:cNvPr id="119" name="Google Shape;119;g2511c26f7d4_0_31"/>
          <p:cNvSpPr txBox="1"/>
          <p:nvPr>
            <p:ph idx="1" type="body"/>
          </p:nvPr>
        </p:nvSpPr>
        <p:spPr>
          <a:xfrm>
            <a:off x="838200" y="1551299"/>
            <a:ext cx="10515600" cy="50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10000"/>
          </a:bodyPr>
          <a:lstStyle/>
          <a:p>
            <a:pPr indent="0" lvl="0" marL="114300" rtl="0" algn="l"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b="1" lang="en-GB" sz="3673" u="sng"/>
              <a:t>There has been a lot in the media about this recently</a:t>
            </a:r>
            <a:endParaRPr b="1" sz="3673" u="sng"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lang="en-GB" sz="3673"/>
              <a:t>All children are at different places developmentally when they come to us in September – but here are a few things you can do to help. </a:t>
            </a:r>
            <a:endParaRPr sz="3673"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lang="en-GB" sz="3673"/>
              <a:t>Putting on their own shoes and coats – including doing up the zip. </a:t>
            </a:r>
            <a:endParaRPr sz="3673"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lang="en-GB" sz="3673"/>
              <a:t>Dressing and undressing – we can help with the tricky bits!</a:t>
            </a:r>
            <a:endParaRPr sz="3673"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lang="en-GB" sz="3673"/>
              <a:t>Going to the toilet by themselves and washing their hands. </a:t>
            </a:r>
            <a:endParaRPr sz="3673"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lang="en-GB" sz="3673"/>
              <a:t>Being able to ask for help – reassure them that grown ups in school are there to help. </a:t>
            </a:r>
            <a:endParaRPr sz="3673"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lang="en-GB" sz="3673"/>
              <a:t>Getting their things ready for school – what do they need. If they do this with you then they will be more independent at home time. </a:t>
            </a:r>
            <a:endParaRPr sz="3673"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9001"/>
              <a:buNone/>
            </a:pPr>
            <a:r>
              <a:rPr lang="en-GB" sz="3673"/>
              <a:t>Using a knife and fork when eating their dinner.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/>
              <a:t>What should they already know?</a:t>
            </a:r>
            <a:endParaRPr/>
          </a:p>
        </p:txBody>
      </p:sp>
      <p:sp>
        <p:nvSpPr>
          <p:cNvPr id="125" name="Google Shape;125;p17"/>
          <p:cNvSpPr txBox="1"/>
          <p:nvPr>
            <p:ph idx="1" type="body"/>
          </p:nvPr>
        </p:nvSpPr>
        <p:spPr>
          <a:xfrm>
            <a:off x="838200" y="1510675"/>
            <a:ext cx="10515600" cy="518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We have a great curriculum to help children learn to read, write and be numerate, as well and opening up their minds to new things.</a:t>
            </a:r>
            <a:endParaRPr/>
          </a:p>
          <a:p>
            <a:pPr indent="0" lvl="0" marL="1143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u="sng"/>
              <a:t>To do this they should be able to: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Listen to a short story with you and talk about it.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Express their ideas – for example talk about something they liked on a day out.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Know some Nursery Rhymes and Number songs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Be able to recognise their name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Be curious!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Enjoy mark making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Be active. </a:t>
            </a:r>
            <a:endParaRPr/>
          </a:p>
        </p:txBody>
      </p:sp>
      <p:pic>
        <p:nvPicPr>
          <p:cNvPr id="126" name="Google Shape;12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17263" y="4262413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511c26f7d4_0_2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What will they need? </a:t>
            </a:r>
            <a:endParaRPr/>
          </a:p>
        </p:txBody>
      </p:sp>
      <p:sp>
        <p:nvSpPr>
          <p:cNvPr id="132" name="Google Shape;132;g2511c26f7d4_0_2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 book bag </a:t>
            </a:r>
            <a:r>
              <a:rPr i="1" lang="en-GB"/>
              <a:t>- they should only bring the traditional book bag to school not a backpack. </a:t>
            </a:r>
            <a:endParaRPr i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i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 water bottle - </a:t>
            </a:r>
            <a:r>
              <a:rPr i="1" lang="en-GB"/>
              <a:t>this should only have water in it. </a:t>
            </a:r>
            <a:endParaRPr i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Waterproof coat and trousers or puddle suit, and wellies to stay in school (this is part of our EYFS school uniform)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 spare change of clothes - this can be kept in school in a PE type bag.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df43cb7293_0_7"/>
          <p:cNvSpPr txBox="1"/>
          <p:nvPr>
            <p:ph type="title"/>
          </p:nvPr>
        </p:nvSpPr>
        <p:spPr>
          <a:xfrm>
            <a:off x="513525" y="365125"/>
            <a:ext cx="108402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Our school Behaviour  and Attendance Policies </a:t>
            </a:r>
            <a:endParaRPr/>
          </a:p>
        </p:txBody>
      </p:sp>
      <p:pic>
        <p:nvPicPr>
          <p:cNvPr id="138" name="Google Shape;138;g2df43cb7293_0_7"/>
          <p:cNvPicPr preferRelativeResize="0"/>
          <p:nvPr/>
        </p:nvPicPr>
        <p:blipFill rotWithShape="1">
          <a:blip r:embed="rId3">
            <a:alphaModFix/>
          </a:blip>
          <a:srcRect b="0" l="0" r="0" t="42993"/>
          <a:stretch/>
        </p:blipFill>
        <p:spPr>
          <a:xfrm>
            <a:off x="6655050" y="2551025"/>
            <a:ext cx="5143500" cy="39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g2df43cb7293_0_7"/>
          <p:cNvSpPr txBox="1"/>
          <p:nvPr>
            <p:ph idx="1" type="body"/>
          </p:nvPr>
        </p:nvSpPr>
        <p:spPr>
          <a:xfrm>
            <a:off x="838200" y="1825625"/>
            <a:ext cx="10515600" cy="4734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5151"/>
              <a:t>Our behaviour and attendance policies are on our school website.</a:t>
            </a:r>
            <a:endParaRPr sz="5151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Our behaviour policy follows a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therapeutic</a:t>
            </a:r>
            <a:r>
              <a:rPr lang="en-GB" sz="4264"/>
              <a:t> approach and focuses on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teaching children about pro-social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b</a:t>
            </a:r>
            <a:r>
              <a:rPr lang="en-GB" sz="4264"/>
              <a:t>ehaviour and managing feelings.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This is one of the Prime Areas of the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Early Year Curriculum and one that we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f</a:t>
            </a:r>
            <a:r>
              <a:rPr lang="en-GB" sz="4264"/>
              <a:t>eel is key to their overall development.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t/>
            </a:r>
            <a:endParaRPr sz="30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511c26f7d4_0_1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Baseline Assessment </a:t>
            </a:r>
            <a:endParaRPr/>
          </a:p>
        </p:txBody>
      </p:sp>
      <p:sp>
        <p:nvSpPr>
          <p:cNvPr id="145" name="Google Shape;145;g2511c26f7d4_0_10"/>
          <p:cNvSpPr txBox="1"/>
          <p:nvPr>
            <p:ph idx="1" type="body"/>
          </p:nvPr>
        </p:nvSpPr>
        <p:spPr>
          <a:xfrm>
            <a:off x="838200" y="1425750"/>
            <a:ext cx="10515600" cy="518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You may have heard of the Baseline Assessment for Reception.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In the first couple of weeks all children will have a baseline assessment - this is a statutory assessment - it is completed on the computer and is just some fun activities that they complete with the teacher. It assesses Speech and Language, Early Reading and Maths skills.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 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After school Club</a:t>
            </a:r>
            <a:endParaRPr/>
          </a:p>
        </p:txBody>
      </p:sp>
      <p:sp>
        <p:nvSpPr>
          <p:cNvPr id="151" name="Google Shape;151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10234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3200"/>
              <a:t>The school provides breakfast and after school clubs</a:t>
            </a:r>
            <a:endParaRPr sz="3200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87474"/>
              <a:buNone/>
            </a:pPr>
            <a:r>
              <a:t/>
            </a:r>
            <a:endParaRPr sz="3200"/>
          </a:p>
          <a:p>
            <a:pPr indent="-21023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3200"/>
              <a:t>Breakfast club from 7.30am - the must arrive no later than 8.15am (£3.50 per session).</a:t>
            </a:r>
            <a:endParaRPr sz="3200"/>
          </a:p>
          <a:p>
            <a:pPr indent="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  <a:p>
            <a:pPr indent="-21023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3200"/>
              <a:t>After school club until 6pm (£8.50 per session). They can be picked up any time between 3.30pm and 6pm. </a:t>
            </a:r>
            <a:endParaRPr sz="3200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87474"/>
              <a:buNone/>
            </a:pPr>
            <a:r>
              <a:t/>
            </a:r>
            <a:endParaRPr sz="3200"/>
          </a:p>
          <a:p>
            <a:pPr indent="-21023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3200"/>
              <a:t>Places must be applied for and booked in advance. </a:t>
            </a:r>
            <a:endParaRPr sz="3200"/>
          </a:p>
          <a:p>
            <a:pPr indent="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  <a:p>
            <a:pPr indent="-21023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3200"/>
              <a:t>Packs are available today. They must be returned by Monday 23rd June. 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511c26f7d4_0_2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Uniform </a:t>
            </a:r>
            <a:endParaRPr/>
          </a:p>
        </p:txBody>
      </p:sp>
      <p:sp>
        <p:nvSpPr>
          <p:cNvPr id="157" name="Google Shape;157;g2511c26f7d4_0_25"/>
          <p:cNvSpPr txBox="1"/>
          <p:nvPr>
            <p:ph idx="1" type="body"/>
          </p:nvPr>
        </p:nvSpPr>
        <p:spPr>
          <a:xfrm>
            <a:off x="838200" y="1825625"/>
            <a:ext cx="4648200" cy="42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The Uniform shop can be found on Timberlog lane - details in your booklet. 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t/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There is also the Laindon School Uniform Bank. 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t/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We cannot promise uniform will stay clean as learning is a messy business sometimes!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7563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75630"/>
              <a:buNone/>
            </a:pPr>
            <a:r>
              <a:t/>
            </a:r>
            <a:endParaRPr/>
          </a:p>
        </p:txBody>
      </p:sp>
      <p:pic>
        <p:nvPicPr>
          <p:cNvPr id="158" name="Google Shape;158;g2511c26f7d4_0_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7325" y="-88425"/>
            <a:ext cx="5966649" cy="796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g2df43cb7293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11490540" cy="6553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g347b2a278bc_0_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11522842" cy="670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2022-06-14T20:48:48Z</dcterms:created>
  <dc:creator>user</dc:creator>
</cp:coreProperties>
</file>